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85" r:id="rId3"/>
    <p:sldId id="271" r:id="rId4"/>
    <p:sldId id="290" r:id="rId5"/>
    <p:sldId id="286" r:id="rId6"/>
    <p:sldId id="287" r:id="rId7"/>
    <p:sldId id="270" r:id="rId8"/>
    <p:sldId id="289" r:id="rId9"/>
    <p:sldId id="274" r:id="rId10"/>
    <p:sldId id="257" r:id="rId11"/>
    <p:sldId id="258" r:id="rId12"/>
    <p:sldId id="291" r:id="rId13"/>
    <p:sldId id="292" r:id="rId14"/>
    <p:sldId id="293" r:id="rId15"/>
    <p:sldId id="294" r:id="rId16"/>
    <p:sldId id="295" r:id="rId17"/>
    <p:sldId id="278" r:id="rId18"/>
    <p:sldId id="280" r:id="rId19"/>
    <p:sldId id="262" r:id="rId20"/>
    <p:sldId id="284" r:id="rId21"/>
    <p:sldId id="298" r:id="rId22"/>
    <p:sldId id="299" r:id="rId23"/>
    <p:sldId id="297"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94700" autoAdjust="0"/>
  </p:normalViewPr>
  <p:slideViewPr>
    <p:cSldViewPr>
      <p:cViewPr>
        <p:scale>
          <a:sx n="69" d="100"/>
          <a:sy n="69" d="100"/>
        </p:scale>
        <p:origin x="-762"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41465-B4B9-4A93-BF99-827484D954B1}"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en-US"/>
        </a:p>
      </dgm:t>
    </dgm:pt>
    <dgm:pt modelId="{5018D4AB-D28D-4F24-B1ED-893D1707615B}">
      <dgm:prSet phldrT="[Text]"/>
      <dgm:spPr/>
      <dgm:t>
        <a:bodyPr/>
        <a:lstStyle/>
        <a:p>
          <a:r>
            <a:rPr lang="en-US" dirty="0" smtClean="0">
              <a:effectLst>
                <a:outerShdw blurRad="38100" dist="38100" dir="2700000" algn="tl">
                  <a:srgbClr val="000000">
                    <a:alpha val="43137"/>
                  </a:srgbClr>
                </a:outerShdw>
              </a:effectLst>
            </a:rPr>
            <a:t>Research</a:t>
          </a:r>
          <a:endParaRPr lang="en-US" dirty="0">
            <a:effectLst>
              <a:outerShdw blurRad="38100" dist="38100" dir="2700000" algn="tl">
                <a:srgbClr val="000000">
                  <a:alpha val="43137"/>
                </a:srgbClr>
              </a:outerShdw>
            </a:effectLst>
          </a:endParaRPr>
        </a:p>
      </dgm:t>
    </dgm:pt>
    <dgm:pt modelId="{D8D4EB86-A62C-4815-8B7E-4C3640F5D6EF}" type="parTrans" cxnId="{2DF25C86-540E-4C8D-BAD0-5025B69C1B5F}">
      <dgm:prSet/>
      <dgm:spPr/>
      <dgm:t>
        <a:bodyPr/>
        <a:lstStyle/>
        <a:p>
          <a:endParaRPr lang="en-US"/>
        </a:p>
      </dgm:t>
    </dgm:pt>
    <dgm:pt modelId="{C8ACB490-A675-4A96-973D-2BD17ED409FC}" type="sibTrans" cxnId="{2DF25C86-540E-4C8D-BAD0-5025B69C1B5F}">
      <dgm:prSet/>
      <dgm:spPr/>
      <dgm:t>
        <a:bodyPr/>
        <a:lstStyle/>
        <a:p>
          <a:endParaRPr lang="en-US"/>
        </a:p>
      </dgm:t>
    </dgm:pt>
    <dgm:pt modelId="{2CA9CCA1-DCA4-4938-AB81-35DD62B116B8}">
      <dgm:prSet phldrT="[Text]"/>
      <dgm:spPr/>
      <dgm:t>
        <a:bodyPr/>
        <a:lstStyle/>
        <a:p>
          <a:r>
            <a:rPr lang="en-US" dirty="0" smtClean="0">
              <a:effectLst>
                <a:outerShdw blurRad="38100" dist="38100" dir="2700000" algn="tl">
                  <a:srgbClr val="000000">
                    <a:alpha val="43137"/>
                  </a:srgbClr>
                </a:outerShdw>
              </a:effectLst>
            </a:rPr>
            <a:t>Discovery</a:t>
          </a:r>
          <a:endParaRPr lang="en-US" dirty="0">
            <a:effectLst>
              <a:outerShdw blurRad="38100" dist="38100" dir="2700000" algn="tl">
                <a:srgbClr val="000000">
                  <a:alpha val="43137"/>
                </a:srgbClr>
              </a:outerShdw>
            </a:effectLst>
          </a:endParaRPr>
        </a:p>
      </dgm:t>
    </dgm:pt>
    <dgm:pt modelId="{5AECDD89-4EEB-4138-A982-4DD4DB9EA9CD}" type="parTrans" cxnId="{A50BD19C-3113-46D7-B4C0-E03E5931662A}">
      <dgm:prSet/>
      <dgm:spPr/>
      <dgm:t>
        <a:bodyPr/>
        <a:lstStyle/>
        <a:p>
          <a:endParaRPr lang="en-US"/>
        </a:p>
      </dgm:t>
    </dgm:pt>
    <dgm:pt modelId="{F36A59F6-C75D-4B47-8943-B26BA2CB7224}" type="sibTrans" cxnId="{A50BD19C-3113-46D7-B4C0-E03E5931662A}">
      <dgm:prSet/>
      <dgm:spPr/>
      <dgm:t>
        <a:bodyPr/>
        <a:lstStyle/>
        <a:p>
          <a:endParaRPr lang="en-US"/>
        </a:p>
      </dgm:t>
    </dgm:pt>
    <dgm:pt modelId="{3053436E-394C-4225-AE25-8184424EC9AE}">
      <dgm:prSet phldrT="[Text]"/>
      <dgm:spPr/>
      <dgm:t>
        <a:bodyPr/>
        <a:lstStyle/>
        <a:p>
          <a:r>
            <a:rPr lang="en-US" dirty="0" smtClean="0">
              <a:effectLst>
                <a:outerShdw blurRad="38100" dist="38100" dir="2700000" algn="tl">
                  <a:srgbClr val="000000">
                    <a:alpha val="43137"/>
                  </a:srgbClr>
                </a:outerShdw>
              </a:effectLst>
            </a:rPr>
            <a:t>Preclinical studies</a:t>
          </a:r>
          <a:endParaRPr lang="en-US" dirty="0">
            <a:effectLst>
              <a:outerShdw blurRad="38100" dist="38100" dir="2700000" algn="tl">
                <a:srgbClr val="000000">
                  <a:alpha val="43137"/>
                </a:srgbClr>
              </a:outerShdw>
            </a:effectLst>
          </a:endParaRPr>
        </a:p>
      </dgm:t>
    </dgm:pt>
    <dgm:pt modelId="{EA945E2E-5783-40C2-99D8-0A95251FE008}" type="parTrans" cxnId="{E82A4A0A-4CC1-4437-B3CB-272760184A8F}">
      <dgm:prSet/>
      <dgm:spPr/>
      <dgm:t>
        <a:bodyPr/>
        <a:lstStyle/>
        <a:p>
          <a:endParaRPr lang="en-US"/>
        </a:p>
      </dgm:t>
    </dgm:pt>
    <dgm:pt modelId="{76232B27-F833-48D7-8BA4-CB7E00835D61}" type="sibTrans" cxnId="{E82A4A0A-4CC1-4437-B3CB-272760184A8F}">
      <dgm:prSet/>
      <dgm:spPr/>
      <dgm:t>
        <a:bodyPr/>
        <a:lstStyle/>
        <a:p>
          <a:endParaRPr lang="en-US"/>
        </a:p>
      </dgm:t>
    </dgm:pt>
    <dgm:pt modelId="{7B93E12D-2667-4BC8-A003-609ED43B7841}">
      <dgm:prSet phldrT="[Text]"/>
      <dgm:spPr/>
      <dgm:t>
        <a:bodyPr/>
        <a:lstStyle/>
        <a:p>
          <a:r>
            <a:rPr lang="en-US" dirty="0" smtClean="0">
              <a:effectLst>
                <a:outerShdw blurRad="38100" dist="38100" dir="2700000" algn="tl">
                  <a:srgbClr val="000000">
                    <a:alpha val="43137"/>
                  </a:srgbClr>
                </a:outerShdw>
              </a:effectLst>
            </a:rPr>
            <a:t>Development</a:t>
          </a:r>
          <a:endParaRPr lang="en-US" dirty="0">
            <a:effectLst>
              <a:outerShdw blurRad="38100" dist="38100" dir="2700000" algn="tl">
                <a:srgbClr val="000000">
                  <a:alpha val="43137"/>
                </a:srgbClr>
              </a:outerShdw>
            </a:effectLst>
          </a:endParaRPr>
        </a:p>
      </dgm:t>
    </dgm:pt>
    <dgm:pt modelId="{48645592-FAA1-4C8F-9090-C99B8DB70AD1}" type="parTrans" cxnId="{ABA49E05-C32C-4B9F-ACC9-5A614EA4D4F2}">
      <dgm:prSet/>
      <dgm:spPr/>
      <dgm:t>
        <a:bodyPr/>
        <a:lstStyle/>
        <a:p>
          <a:endParaRPr lang="en-US"/>
        </a:p>
      </dgm:t>
    </dgm:pt>
    <dgm:pt modelId="{07C36C40-9E89-45CD-9BBA-DB6385BE4807}" type="sibTrans" cxnId="{ABA49E05-C32C-4B9F-ACC9-5A614EA4D4F2}">
      <dgm:prSet/>
      <dgm:spPr/>
      <dgm:t>
        <a:bodyPr/>
        <a:lstStyle/>
        <a:p>
          <a:endParaRPr lang="en-US"/>
        </a:p>
      </dgm:t>
    </dgm:pt>
    <dgm:pt modelId="{2ADCBE02-6087-4537-8B99-75AAD5874DF1}">
      <dgm:prSet phldrT="[Text]"/>
      <dgm:spPr/>
      <dgm:t>
        <a:bodyPr/>
        <a:lstStyle/>
        <a:p>
          <a:r>
            <a:rPr lang="en-US" dirty="0" smtClean="0">
              <a:effectLst>
                <a:outerShdw blurRad="38100" dist="38100" dir="2700000" algn="tl">
                  <a:srgbClr val="000000">
                    <a:alpha val="43137"/>
                  </a:srgbClr>
                </a:outerShdw>
              </a:effectLst>
            </a:rPr>
            <a:t>Clinical studies</a:t>
          </a:r>
          <a:endParaRPr lang="en-US" dirty="0">
            <a:effectLst>
              <a:outerShdw blurRad="38100" dist="38100" dir="2700000" algn="tl">
                <a:srgbClr val="000000">
                  <a:alpha val="43137"/>
                </a:srgbClr>
              </a:outerShdw>
            </a:effectLst>
          </a:endParaRPr>
        </a:p>
      </dgm:t>
    </dgm:pt>
    <dgm:pt modelId="{8E699423-884A-4A6B-8EDE-984F75B6D914}" type="parTrans" cxnId="{CC1F02D4-B1FA-4939-83D8-A741AC820934}">
      <dgm:prSet/>
      <dgm:spPr/>
      <dgm:t>
        <a:bodyPr/>
        <a:lstStyle/>
        <a:p>
          <a:endParaRPr lang="en-US"/>
        </a:p>
      </dgm:t>
    </dgm:pt>
    <dgm:pt modelId="{293E9323-EFE7-4F16-AE9C-E12F1E54DFF0}" type="sibTrans" cxnId="{CC1F02D4-B1FA-4939-83D8-A741AC820934}">
      <dgm:prSet/>
      <dgm:spPr/>
      <dgm:t>
        <a:bodyPr/>
        <a:lstStyle/>
        <a:p>
          <a:endParaRPr lang="en-US"/>
        </a:p>
      </dgm:t>
    </dgm:pt>
    <dgm:pt modelId="{0A274C1F-58C2-4AB2-A9CB-449DCBE94C41}">
      <dgm:prSet phldrT="[Text]"/>
      <dgm:spPr/>
      <dgm:t>
        <a:bodyPr/>
        <a:lstStyle/>
        <a:p>
          <a:r>
            <a:rPr lang="en-US" dirty="0" smtClean="0">
              <a:effectLst>
                <a:outerShdw blurRad="38100" dist="38100" dir="2700000" algn="tl">
                  <a:srgbClr val="000000">
                    <a:alpha val="43137"/>
                  </a:srgbClr>
                </a:outerShdw>
              </a:effectLst>
            </a:rPr>
            <a:t>Scale-up</a:t>
          </a:r>
          <a:endParaRPr lang="en-US" dirty="0">
            <a:effectLst>
              <a:outerShdw blurRad="38100" dist="38100" dir="2700000" algn="tl">
                <a:srgbClr val="000000">
                  <a:alpha val="43137"/>
                </a:srgbClr>
              </a:outerShdw>
            </a:effectLst>
          </a:endParaRPr>
        </a:p>
      </dgm:t>
    </dgm:pt>
    <dgm:pt modelId="{EE862841-BDF5-46E6-B0D7-5C1A305C76D8}" type="parTrans" cxnId="{1F91F181-F2C9-4FDD-854B-0BDF2AACC2F1}">
      <dgm:prSet/>
      <dgm:spPr/>
      <dgm:t>
        <a:bodyPr/>
        <a:lstStyle/>
        <a:p>
          <a:endParaRPr lang="en-US"/>
        </a:p>
      </dgm:t>
    </dgm:pt>
    <dgm:pt modelId="{7F090F40-9525-4809-B764-6AF1199639D5}" type="sibTrans" cxnId="{1F91F181-F2C9-4FDD-854B-0BDF2AACC2F1}">
      <dgm:prSet/>
      <dgm:spPr/>
      <dgm:t>
        <a:bodyPr/>
        <a:lstStyle/>
        <a:p>
          <a:endParaRPr lang="en-US"/>
        </a:p>
      </dgm:t>
    </dgm:pt>
    <dgm:pt modelId="{C9B7B6C2-FE28-4C14-97FD-F88B75AFB627}">
      <dgm:prSet phldrT="[Text]"/>
      <dgm:spPr/>
      <dgm:t>
        <a:bodyPr/>
        <a:lstStyle/>
        <a:p>
          <a:r>
            <a:rPr lang="en-US" dirty="0" smtClean="0">
              <a:effectLst>
                <a:outerShdw blurRad="38100" dist="38100" dir="2700000" algn="tl">
                  <a:srgbClr val="000000">
                    <a:alpha val="43137"/>
                  </a:srgbClr>
                </a:outerShdw>
              </a:effectLst>
            </a:rPr>
            <a:t>Production</a:t>
          </a:r>
          <a:endParaRPr lang="en-US" dirty="0">
            <a:effectLst>
              <a:outerShdw blurRad="38100" dist="38100" dir="2700000" algn="tl">
                <a:srgbClr val="000000">
                  <a:alpha val="43137"/>
                </a:srgbClr>
              </a:outerShdw>
            </a:effectLst>
          </a:endParaRPr>
        </a:p>
      </dgm:t>
    </dgm:pt>
    <dgm:pt modelId="{F12C99BB-073A-41E8-9312-164467514327}" type="parTrans" cxnId="{D17CE81D-1A45-41C5-A5AC-7CD2E7F5EC13}">
      <dgm:prSet/>
      <dgm:spPr/>
      <dgm:t>
        <a:bodyPr/>
        <a:lstStyle/>
        <a:p>
          <a:endParaRPr lang="en-US"/>
        </a:p>
      </dgm:t>
    </dgm:pt>
    <dgm:pt modelId="{04D11B62-3B7B-4D00-9CAC-3FABD8556E96}" type="sibTrans" cxnId="{D17CE81D-1A45-41C5-A5AC-7CD2E7F5EC13}">
      <dgm:prSet/>
      <dgm:spPr/>
      <dgm:t>
        <a:bodyPr/>
        <a:lstStyle/>
        <a:p>
          <a:endParaRPr lang="en-US"/>
        </a:p>
      </dgm:t>
    </dgm:pt>
    <dgm:pt modelId="{5203B16A-9F66-4D0D-B71A-4C5D44A73A04}">
      <dgm:prSet phldrT="[Text]"/>
      <dgm:spPr/>
      <dgm:t>
        <a:bodyPr/>
        <a:lstStyle/>
        <a:p>
          <a:r>
            <a:rPr lang="en-US" dirty="0" smtClean="0">
              <a:effectLst>
                <a:outerShdw blurRad="38100" dist="38100" dir="2700000" algn="tl">
                  <a:srgbClr val="000000">
                    <a:alpha val="43137"/>
                  </a:srgbClr>
                </a:outerShdw>
              </a:effectLst>
            </a:rPr>
            <a:t>Compliance</a:t>
          </a:r>
          <a:endParaRPr lang="en-US" dirty="0">
            <a:effectLst>
              <a:outerShdw blurRad="38100" dist="38100" dir="2700000" algn="tl">
                <a:srgbClr val="000000">
                  <a:alpha val="43137"/>
                </a:srgbClr>
              </a:outerShdw>
            </a:effectLst>
          </a:endParaRPr>
        </a:p>
      </dgm:t>
    </dgm:pt>
    <dgm:pt modelId="{8CEB1006-6E16-41EE-A45E-D90CDC9DD8B4}" type="parTrans" cxnId="{5841C7D7-E03A-4218-B69F-43E5C3E3FF86}">
      <dgm:prSet/>
      <dgm:spPr/>
      <dgm:t>
        <a:bodyPr/>
        <a:lstStyle/>
        <a:p>
          <a:endParaRPr lang="en-US"/>
        </a:p>
      </dgm:t>
    </dgm:pt>
    <dgm:pt modelId="{48D80B11-CE84-4C2D-B391-51AF53095D3C}" type="sibTrans" cxnId="{5841C7D7-E03A-4218-B69F-43E5C3E3FF86}">
      <dgm:prSet/>
      <dgm:spPr/>
      <dgm:t>
        <a:bodyPr/>
        <a:lstStyle/>
        <a:p>
          <a:endParaRPr lang="en-US"/>
        </a:p>
      </dgm:t>
    </dgm:pt>
    <dgm:pt modelId="{D398E69F-F6CB-4DF3-9A28-A734F72D7AB7}">
      <dgm:prSet phldrT="[Text]"/>
      <dgm:spPr/>
      <dgm:t>
        <a:bodyPr/>
        <a:lstStyle/>
        <a:p>
          <a:r>
            <a:rPr lang="en-US" dirty="0" smtClean="0">
              <a:effectLst>
                <a:outerShdw blurRad="38100" dist="38100" dir="2700000" algn="tl">
                  <a:srgbClr val="000000">
                    <a:alpha val="43137"/>
                  </a:srgbClr>
                </a:outerShdw>
              </a:effectLst>
            </a:rPr>
            <a:t>Quality</a:t>
          </a:r>
          <a:endParaRPr lang="en-US" dirty="0">
            <a:effectLst>
              <a:outerShdw blurRad="38100" dist="38100" dir="2700000" algn="tl">
                <a:srgbClr val="000000">
                  <a:alpha val="43137"/>
                </a:srgbClr>
              </a:outerShdw>
            </a:effectLst>
          </a:endParaRPr>
        </a:p>
      </dgm:t>
    </dgm:pt>
    <dgm:pt modelId="{92033BD6-8FA8-4326-9581-15E2F2168B37}" type="parTrans" cxnId="{841B2EC2-639E-4B2D-8749-60EB5C1332E5}">
      <dgm:prSet/>
      <dgm:spPr/>
      <dgm:t>
        <a:bodyPr/>
        <a:lstStyle/>
        <a:p>
          <a:endParaRPr lang="en-US"/>
        </a:p>
      </dgm:t>
    </dgm:pt>
    <dgm:pt modelId="{B872E646-F41F-4156-8BBD-2F6FA4D689CF}" type="sibTrans" cxnId="{841B2EC2-639E-4B2D-8749-60EB5C1332E5}">
      <dgm:prSet/>
      <dgm:spPr/>
      <dgm:t>
        <a:bodyPr/>
        <a:lstStyle/>
        <a:p>
          <a:endParaRPr lang="en-US"/>
        </a:p>
      </dgm:t>
    </dgm:pt>
    <dgm:pt modelId="{882AD4F3-F31F-45E6-8749-F2A744C5EDD4}" type="pres">
      <dgm:prSet presAssocID="{1EE41465-B4B9-4A93-BF99-827484D954B1}" presName="Name0" presStyleCnt="0">
        <dgm:presLayoutVars>
          <dgm:dir/>
          <dgm:resizeHandles val="exact"/>
        </dgm:presLayoutVars>
      </dgm:prSet>
      <dgm:spPr/>
      <dgm:t>
        <a:bodyPr/>
        <a:lstStyle/>
        <a:p>
          <a:endParaRPr lang="en-US"/>
        </a:p>
      </dgm:t>
    </dgm:pt>
    <dgm:pt modelId="{9036902F-EC89-4272-AF25-C2C441C29350}" type="pres">
      <dgm:prSet presAssocID="{5018D4AB-D28D-4F24-B1ED-893D1707615B}" presName="composite" presStyleCnt="0"/>
      <dgm:spPr/>
    </dgm:pt>
    <dgm:pt modelId="{7022CF21-9AB7-4B55-BB0A-C0E831EF79EC}" type="pres">
      <dgm:prSet presAssocID="{5018D4AB-D28D-4F24-B1ED-893D1707615B}" presName="imagSh" presStyleLbl="bgImgPlace1" presStyleIdx="0" presStyleCnt="3"/>
      <dgm:spPr>
        <a:blipFill dpi="0" rotWithShape="0">
          <a:blip xmlns:r="http://schemas.openxmlformats.org/officeDocument/2006/relationships" r:embed="rId1"/>
          <a:srcRect/>
          <a:tile tx="0" ty="0" sx="20000" sy="20000" flip="none" algn="tl"/>
        </a:blipFill>
      </dgm:spPr>
    </dgm:pt>
    <dgm:pt modelId="{F460AD3E-F364-4434-AAF4-29DDE29D8BD1}" type="pres">
      <dgm:prSet presAssocID="{5018D4AB-D28D-4F24-B1ED-893D1707615B}" presName="txNode" presStyleLbl="node1" presStyleIdx="0" presStyleCnt="3">
        <dgm:presLayoutVars>
          <dgm:bulletEnabled val="1"/>
        </dgm:presLayoutVars>
      </dgm:prSet>
      <dgm:spPr/>
      <dgm:t>
        <a:bodyPr/>
        <a:lstStyle/>
        <a:p>
          <a:endParaRPr lang="en-US"/>
        </a:p>
      </dgm:t>
    </dgm:pt>
    <dgm:pt modelId="{DB4132E5-706E-4498-828E-A1DB309E1E08}" type="pres">
      <dgm:prSet presAssocID="{C8ACB490-A675-4A96-973D-2BD17ED409FC}" presName="sibTrans" presStyleLbl="sibTrans2D1" presStyleIdx="0" presStyleCnt="2"/>
      <dgm:spPr/>
      <dgm:t>
        <a:bodyPr/>
        <a:lstStyle/>
        <a:p>
          <a:endParaRPr lang="en-US"/>
        </a:p>
      </dgm:t>
    </dgm:pt>
    <dgm:pt modelId="{CE17BFA3-2BEC-43B4-827F-E317AE152A67}" type="pres">
      <dgm:prSet presAssocID="{C8ACB490-A675-4A96-973D-2BD17ED409FC}" presName="connTx" presStyleLbl="sibTrans2D1" presStyleIdx="0" presStyleCnt="2"/>
      <dgm:spPr/>
      <dgm:t>
        <a:bodyPr/>
        <a:lstStyle/>
        <a:p>
          <a:endParaRPr lang="en-US"/>
        </a:p>
      </dgm:t>
    </dgm:pt>
    <dgm:pt modelId="{36FB0A01-0EA5-489D-8982-3CDF72347B83}" type="pres">
      <dgm:prSet presAssocID="{7B93E12D-2667-4BC8-A003-609ED43B7841}" presName="composite" presStyleCnt="0"/>
      <dgm:spPr/>
    </dgm:pt>
    <dgm:pt modelId="{90CE02AF-7619-4968-825B-AE2023E9A2C9}" type="pres">
      <dgm:prSet presAssocID="{7B93E12D-2667-4BC8-A003-609ED43B7841}" presName="imagSh" presStyleLbl="bgImgPlace1" presStyleIdx="1" presStyleCnt="3"/>
      <dgm:spPr>
        <a:blipFill rotWithShape="0">
          <a:blip xmlns:r="http://schemas.openxmlformats.org/officeDocument/2006/relationships" r:embed="rId2"/>
          <a:stretch>
            <a:fillRect/>
          </a:stretch>
        </a:blipFill>
      </dgm:spPr>
    </dgm:pt>
    <dgm:pt modelId="{87883802-D0EE-4B59-B9FC-6960F8FDC01E}" type="pres">
      <dgm:prSet presAssocID="{7B93E12D-2667-4BC8-A003-609ED43B7841}" presName="txNode" presStyleLbl="node1" presStyleIdx="1" presStyleCnt="3">
        <dgm:presLayoutVars>
          <dgm:bulletEnabled val="1"/>
        </dgm:presLayoutVars>
      </dgm:prSet>
      <dgm:spPr/>
      <dgm:t>
        <a:bodyPr/>
        <a:lstStyle/>
        <a:p>
          <a:endParaRPr lang="en-US"/>
        </a:p>
      </dgm:t>
    </dgm:pt>
    <dgm:pt modelId="{FA662F53-C491-4D47-BA3D-9D7069262B1D}" type="pres">
      <dgm:prSet presAssocID="{07C36C40-9E89-45CD-9BBA-DB6385BE4807}" presName="sibTrans" presStyleLbl="sibTrans2D1" presStyleIdx="1" presStyleCnt="2"/>
      <dgm:spPr/>
      <dgm:t>
        <a:bodyPr/>
        <a:lstStyle/>
        <a:p>
          <a:endParaRPr lang="en-US"/>
        </a:p>
      </dgm:t>
    </dgm:pt>
    <dgm:pt modelId="{E62572D2-ADFC-4814-B239-342111045D14}" type="pres">
      <dgm:prSet presAssocID="{07C36C40-9E89-45CD-9BBA-DB6385BE4807}" presName="connTx" presStyleLbl="sibTrans2D1" presStyleIdx="1" presStyleCnt="2"/>
      <dgm:spPr/>
      <dgm:t>
        <a:bodyPr/>
        <a:lstStyle/>
        <a:p>
          <a:endParaRPr lang="en-US"/>
        </a:p>
      </dgm:t>
    </dgm:pt>
    <dgm:pt modelId="{ADBBFEB7-A38C-4A31-BAA4-D980E80A6703}" type="pres">
      <dgm:prSet presAssocID="{C9B7B6C2-FE28-4C14-97FD-F88B75AFB627}" presName="composite" presStyleCnt="0"/>
      <dgm:spPr/>
    </dgm:pt>
    <dgm:pt modelId="{65ED0B28-B78D-4F93-BD72-BD9C57DEC2C7}" type="pres">
      <dgm:prSet presAssocID="{C9B7B6C2-FE28-4C14-97FD-F88B75AFB627}" presName="imagSh" presStyleLbl="bgImgPlace1" presStyleIdx="2" presStyleCnt="3"/>
      <dgm:spPr>
        <a:blipFill rotWithShape="0">
          <a:blip xmlns:r="http://schemas.openxmlformats.org/officeDocument/2006/relationships" r:embed="rId3"/>
          <a:stretch>
            <a:fillRect/>
          </a:stretch>
        </a:blipFill>
      </dgm:spPr>
    </dgm:pt>
    <dgm:pt modelId="{1EF8DA39-9C77-4494-86F0-CD95F0E03FE0}" type="pres">
      <dgm:prSet presAssocID="{C9B7B6C2-FE28-4C14-97FD-F88B75AFB627}" presName="txNode" presStyleLbl="node1" presStyleIdx="2" presStyleCnt="3">
        <dgm:presLayoutVars>
          <dgm:bulletEnabled val="1"/>
        </dgm:presLayoutVars>
      </dgm:prSet>
      <dgm:spPr/>
      <dgm:t>
        <a:bodyPr/>
        <a:lstStyle/>
        <a:p>
          <a:endParaRPr lang="en-US"/>
        </a:p>
      </dgm:t>
    </dgm:pt>
  </dgm:ptLst>
  <dgm:cxnLst>
    <dgm:cxn modelId="{DF9230B3-54C1-4AEF-B425-B8F3F0258C5A}" type="presOf" srcId="{07C36C40-9E89-45CD-9BBA-DB6385BE4807}" destId="{E62572D2-ADFC-4814-B239-342111045D14}" srcOrd="1" destOrd="0" presId="urn:microsoft.com/office/officeart/2005/8/layout/hProcess10#1"/>
    <dgm:cxn modelId="{39BEA3F4-A387-452E-B6D3-64E87EE07596}" type="presOf" srcId="{3053436E-394C-4225-AE25-8184424EC9AE}" destId="{F460AD3E-F364-4434-AAF4-29DDE29D8BD1}" srcOrd="0" destOrd="2" presId="urn:microsoft.com/office/officeart/2005/8/layout/hProcess10#1"/>
    <dgm:cxn modelId="{ABA49E05-C32C-4B9F-ACC9-5A614EA4D4F2}" srcId="{1EE41465-B4B9-4A93-BF99-827484D954B1}" destId="{7B93E12D-2667-4BC8-A003-609ED43B7841}" srcOrd="1" destOrd="0" parTransId="{48645592-FAA1-4C8F-9090-C99B8DB70AD1}" sibTransId="{07C36C40-9E89-45CD-9BBA-DB6385BE4807}"/>
    <dgm:cxn modelId="{620D9D99-238E-492C-A6B5-709B1B50B63C}" type="presOf" srcId="{7B93E12D-2667-4BC8-A003-609ED43B7841}" destId="{87883802-D0EE-4B59-B9FC-6960F8FDC01E}" srcOrd="0" destOrd="0" presId="urn:microsoft.com/office/officeart/2005/8/layout/hProcess10#1"/>
    <dgm:cxn modelId="{A50BD19C-3113-46D7-B4C0-E03E5931662A}" srcId="{5018D4AB-D28D-4F24-B1ED-893D1707615B}" destId="{2CA9CCA1-DCA4-4938-AB81-35DD62B116B8}" srcOrd="0" destOrd="0" parTransId="{5AECDD89-4EEB-4138-A982-4DD4DB9EA9CD}" sibTransId="{F36A59F6-C75D-4B47-8943-B26BA2CB7224}"/>
    <dgm:cxn modelId="{E4AE6E9C-01FB-468B-9E6F-6489FC63E85A}" type="presOf" srcId="{5203B16A-9F66-4D0D-B71A-4C5D44A73A04}" destId="{1EF8DA39-9C77-4494-86F0-CD95F0E03FE0}" srcOrd="0" destOrd="2" presId="urn:microsoft.com/office/officeart/2005/8/layout/hProcess10#1"/>
    <dgm:cxn modelId="{36D02677-9964-4600-B9AA-BDA03B693C2D}" type="presOf" srcId="{5018D4AB-D28D-4F24-B1ED-893D1707615B}" destId="{F460AD3E-F364-4434-AAF4-29DDE29D8BD1}" srcOrd="0" destOrd="0" presId="urn:microsoft.com/office/officeart/2005/8/layout/hProcess10#1"/>
    <dgm:cxn modelId="{F194F7FC-BE84-4461-98F9-61620A4DA87C}" type="presOf" srcId="{2CA9CCA1-DCA4-4938-AB81-35DD62B116B8}" destId="{F460AD3E-F364-4434-AAF4-29DDE29D8BD1}" srcOrd="0" destOrd="1" presId="urn:microsoft.com/office/officeart/2005/8/layout/hProcess10#1"/>
    <dgm:cxn modelId="{841B2EC2-639E-4B2D-8749-60EB5C1332E5}" srcId="{C9B7B6C2-FE28-4C14-97FD-F88B75AFB627}" destId="{D398E69F-F6CB-4DF3-9A28-A734F72D7AB7}" srcOrd="0" destOrd="0" parTransId="{92033BD6-8FA8-4326-9581-15E2F2168B37}" sibTransId="{B872E646-F41F-4156-8BBD-2F6FA4D689CF}"/>
    <dgm:cxn modelId="{696E2998-1401-42F7-9D37-48A97B276C8A}" type="presOf" srcId="{C8ACB490-A675-4A96-973D-2BD17ED409FC}" destId="{CE17BFA3-2BEC-43B4-827F-E317AE152A67}" srcOrd="1" destOrd="0" presId="urn:microsoft.com/office/officeart/2005/8/layout/hProcess10#1"/>
    <dgm:cxn modelId="{5841C7D7-E03A-4218-B69F-43E5C3E3FF86}" srcId="{C9B7B6C2-FE28-4C14-97FD-F88B75AFB627}" destId="{5203B16A-9F66-4D0D-B71A-4C5D44A73A04}" srcOrd="1" destOrd="0" parTransId="{8CEB1006-6E16-41EE-A45E-D90CDC9DD8B4}" sibTransId="{48D80B11-CE84-4C2D-B391-51AF53095D3C}"/>
    <dgm:cxn modelId="{428EBDE4-9778-4E06-983F-1598B08F9529}" type="presOf" srcId="{C9B7B6C2-FE28-4C14-97FD-F88B75AFB627}" destId="{1EF8DA39-9C77-4494-86F0-CD95F0E03FE0}" srcOrd="0" destOrd="0" presId="urn:microsoft.com/office/officeart/2005/8/layout/hProcess10#1"/>
    <dgm:cxn modelId="{1F91F181-F2C9-4FDD-854B-0BDF2AACC2F1}" srcId="{7B93E12D-2667-4BC8-A003-609ED43B7841}" destId="{0A274C1F-58C2-4AB2-A9CB-449DCBE94C41}" srcOrd="1" destOrd="0" parTransId="{EE862841-BDF5-46E6-B0D7-5C1A305C76D8}" sibTransId="{7F090F40-9525-4809-B764-6AF1199639D5}"/>
    <dgm:cxn modelId="{D17CE81D-1A45-41C5-A5AC-7CD2E7F5EC13}" srcId="{1EE41465-B4B9-4A93-BF99-827484D954B1}" destId="{C9B7B6C2-FE28-4C14-97FD-F88B75AFB627}" srcOrd="2" destOrd="0" parTransId="{F12C99BB-073A-41E8-9312-164467514327}" sibTransId="{04D11B62-3B7B-4D00-9CAC-3FABD8556E96}"/>
    <dgm:cxn modelId="{E82A4A0A-4CC1-4437-B3CB-272760184A8F}" srcId="{5018D4AB-D28D-4F24-B1ED-893D1707615B}" destId="{3053436E-394C-4225-AE25-8184424EC9AE}" srcOrd="1" destOrd="0" parTransId="{EA945E2E-5783-40C2-99D8-0A95251FE008}" sibTransId="{76232B27-F833-48D7-8BA4-CB7E00835D61}"/>
    <dgm:cxn modelId="{A026DBD5-B9AD-4661-8652-52C04E2D65C0}" type="presOf" srcId="{2ADCBE02-6087-4537-8B99-75AAD5874DF1}" destId="{87883802-D0EE-4B59-B9FC-6960F8FDC01E}" srcOrd="0" destOrd="1" presId="urn:microsoft.com/office/officeart/2005/8/layout/hProcess10#1"/>
    <dgm:cxn modelId="{4DFD18BF-AFC0-458C-9827-9B04F7C1901C}" type="presOf" srcId="{C8ACB490-A675-4A96-973D-2BD17ED409FC}" destId="{DB4132E5-706E-4498-828E-A1DB309E1E08}" srcOrd="0" destOrd="0" presId="urn:microsoft.com/office/officeart/2005/8/layout/hProcess10#1"/>
    <dgm:cxn modelId="{713402FB-3191-4671-9FD7-479C39AE0F31}" type="presOf" srcId="{D398E69F-F6CB-4DF3-9A28-A734F72D7AB7}" destId="{1EF8DA39-9C77-4494-86F0-CD95F0E03FE0}" srcOrd="0" destOrd="1" presId="urn:microsoft.com/office/officeart/2005/8/layout/hProcess10#1"/>
    <dgm:cxn modelId="{E2F5763C-8850-4694-A325-E9D466192022}" type="presOf" srcId="{0A274C1F-58C2-4AB2-A9CB-449DCBE94C41}" destId="{87883802-D0EE-4B59-B9FC-6960F8FDC01E}" srcOrd="0" destOrd="2" presId="urn:microsoft.com/office/officeart/2005/8/layout/hProcess10#1"/>
    <dgm:cxn modelId="{8F4F710B-5A20-4B6A-B0E4-049714BB025C}" type="presOf" srcId="{1EE41465-B4B9-4A93-BF99-827484D954B1}" destId="{882AD4F3-F31F-45E6-8749-F2A744C5EDD4}" srcOrd="0" destOrd="0" presId="urn:microsoft.com/office/officeart/2005/8/layout/hProcess10#1"/>
    <dgm:cxn modelId="{CC1F02D4-B1FA-4939-83D8-A741AC820934}" srcId="{7B93E12D-2667-4BC8-A003-609ED43B7841}" destId="{2ADCBE02-6087-4537-8B99-75AAD5874DF1}" srcOrd="0" destOrd="0" parTransId="{8E699423-884A-4A6B-8EDE-984F75B6D914}" sibTransId="{293E9323-EFE7-4F16-AE9C-E12F1E54DFF0}"/>
    <dgm:cxn modelId="{A75AA45C-A37D-42FD-9F74-CFF93BF6FA68}" type="presOf" srcId="{07C36C40-9E89-45CD-9BBA-DB6385BE4807}" destId="{FA662F53-C491-4D47-BA3D-9D7069262B1D}" srcOrd="0" destOrd="0" presId="urn:microsoft.com/office/officeart/2005/8/layout/hProcess10#1"/>
    <dgm:cxn modelId="{2DF25C86-540E-4C8D-BAD0-5025B69C1B5F}" srcId="{1EE41465-B4B9-4A93-BF99-827484D954B1}" destId="{5018D4AB-D28D-4F24-B1ED-893D1707615B}" srcOrd="0" destOrd="0" parTransId="{D8D4EB86-A62C-4815-8B7E-4C3640F5D6EF}" sibTransId="{C8ACB490-A675-4A96-973D-2BD17ED409FC}"/>
    <dgm:cxn modelId="{EBFB42E6-83BA-4184-8436-67B1C9D02DE9}" type="presParOf" srcId="{882AD4F3-F31F-45E6-8749-F2A744C5EDD4}" destId="{9036902F-EC89-4272-AF25-C2C441C29350}" srcOrd="0" destOrd="0" presId="urn:microsoft.com/office/officeart/2005/8/layout/hProcess10#1"/>
    <dgm:cxn modelId="{6D9B29AC-64C4-457D-858C-7A18CEFE9865}" type="presParOf" srcId="{9036902F-EC89-4272-AF25-C2C441C29350}" destId="{7022CF21-9AB7-4B55-BB0A-C0E831EF79EC}" srcOrd="0" destOrd="0" presId="urn:microsoft.com/office/officeart/2005/8/layout/hProcess10#1"/>
    <dgm:cxn modelId="{7AA0CFD9-7C29-4B95-AE94-76E032F8B04E}" type="presParOf" srcId="{9036902F-EC89-4272-AF25-C2C441C29350}" destId="{F460AD3E-F364-4434-AAF4-29DDE29D8BD1}" srcOrd="1" destOrd="0" presId="urn:microsoft.com/office/officeart/2005/8/layout/hProcess10#1"/>
    <dgm:cxn modelId="{F35E01BD-29FD-46B8-A50B-F5C65AA15108}" type="presParOf" srcId="{882AD4F3-F31F-45E6-8749-F2A744C5EDD4}" destId="{DB4132E5-706E-4498-828E-A1DB309E1E08}" srcOrd="1" destOrd="0" presId="urn:microsoft.com/office/officeart/2005/8/layout/hProcess10#1"/>
    <dgm:cxn modelId="{F89FF8E5-BDE8-43E4-A4FB-E51EE25F7263}" type="presParOf" srcId="{DB4132E5-706E-4498-828E-A1DB309E1E08}" destId="{CE17BFA3-2BEC-43B4-827F-E317AE152A67}" srcOrd="0" destOrd="0" presId="urn:microsoft.com/office/officeart/2005/8/layout/hProcess10#1"/>
    <dgm:cxn modelId="{0F946E66-99FA-44F8-8B8A-5F0F2674E614}" type="presParOf" srcId="{882AD4F3-F31F-45E6-8749-F2A744C5EDD4}" destId="{36FB0A01-0EA5-489D-8982-3CDF72347B83}" srcOrd="2" destOrd="0" presId="urn:microsoft.com/office/officeart/2005/8/layout/hProcess10#1"/>
    <dgm:cxn modelId="{0914F16B-ACC7-43D9-842B-CF9C31835E02}" type="presParOf" srcId="{36FB0A01-0EA5-489D-8982-3CDF72347B83}" destId="{90CE02AF-7619-4968-825B-AE2023E9A2C9}" srcOrd="0" destOrd="0" presId="urn:microsoft.com/office/officeart/2005/8/layout/hProcess10#1"/>
    <dgm:cxn modelId="{57F95E63-E3A9-4514-978F-BDCF7EEA9492}" type="presParOf" srcId="{36FB0A01-0EA5-489D-8982-3CDF72347B83}" destId="{87883802-D0EE-4B59-B9FC-6960F8FDC01E}" srcOrd="1" destOrd="0" presId="urn:microsoft.com/office/officeart/2005/8/layout/hProcess10#1"/>
    <dgm:cxn modelId="{A664A75A-A5B2-46BF-823F-2959C3334B2D}" type="presParOf" srcId="{882AD4F3-F31F-45E6-8749-F2A744C5EDD4}" destId="{FA662F53-C491-4D47-BA3D-9D7069262B1D}" srcOrd="3" destOrd="0" presId="urn:microsoft.com/office/officeart/2005/8/layout/hProcess10#1"/>
    <dgm:cxn modelId="{E294BD18-2105-4520-BE39-06FB97C6D404}" type="presParOf" srcId="{FA662F53-C491-4D47-BA3D-9D7069262B1D}" destId="{E62572D2-ADFC-4814-B239-342111045D14}" srcOrd="0" destOrd="0" presId="urn:microsoft.com/office/officeart/2005/8/layout/hProcess10#1"/>
    <dgm:cxn modelId="{821DCEF7-23B0-44D0-A04F-18F2E439C1ED}" type="presParOf" srcId="{882AD4F3-F31F-45E6-8749-F2A744C5EDD4}" destId="{ADBBFEB7-A38C-4A31-BAA4-D980E80A6703}" srcOrd="4" destOrd="0" presId="urn:microsoft.com/office/officeart/2005/8/layout/hProcess10#1"/>
    <dgm:cxn modelId="{E9F947D1-D35E-4097-B538-E8A446931F23}" type="presParOf" srcId="{ADBBFEB7-A38C-4A31-BAA4-D980E80A6703}" destId="{65ED0B28-B78D-4F93-BD72-BD9C57DEC2C7}" srcOrd="0" destOrd="0" presId="urn:microsoft.com/office/officeart/2005/8/layout/hProcess10#1"/>
    <dgm:cxn modelId="{C833B53A-D231-43E4-9E6F-DFC3CF3DDBD7}" type="presParOf" srcId="{ADBBFEB7-A38C-4A31-BAA4-D980E80A6703}" destId="{1EF8DA39-9C77-4494-86F0-CD95F0E03FE0}"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41465-B4B9-4A93-BF99-827484D954B1}"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en-US"/>
        </a:p>
      </dgm:t>
    </dgm:pt>
    <dgm:pt modelId="{5018D4AB-D28D-4F24-B1ED-893D1707615B}">
      <dgm:prSet phldrT="[Text]"/>
      <dgm:spPr/>
      <dgm:t>
        <a:bodyPr/>
        <a:lstStyle/>
        <a:p>
          <a:r>
            <a:rPr lang="en-US" dirty="0" smtClean="0">
              <a:effectLst>
                <a:outerShdw blurRad="38100" dist="38100" dir="2700000" algn="tl">
                  <a:srgbClr val="000000">
                    <a:alpha val="43137"/>
                  </a:srgbClr>
                </a:outerShdw>
              </a:effectLst>
            </a:rPr>
            <a:t>Research</a:t>
          </a:r>
          <a:endParaRPr lang="en-US" dirty="0">
            <a:effectLst>
              <a:outerShdw blurRad="38100" dist="38100" dir="2700000" algn="tl">
                <a:srgbClr val="000000">
                  <a:alpha val="43137"/>
                </a:srgbClr>
              </a:outerShdw>
            </a:effectLst>
          </a:endParaRPr>
        </a:p>
      </dgm:t>
    </dgm:pt>
    <dgm:pt modelId="{D8D4EB86-A62C-4815-8B7E-4C3640F5D6EF}" type="parTrans" cxnId="{2DF25C86-540E-4C8D-BAD0-5025B69C1B5F}">
      <dgm:prSet/>
      <dgm:spPr/>
      <dgm:t>
        <a:bodyPr/>
        <a:lstStyle/>
        <a:p>
          <a:endParaRPr lang="en-US"/>
        </a:p>
      </dgm:t>
    </dgm:pt>
    <dgm:pt modelId="{C8ACB490-A675-4A96-973D-2BD17ED409FC}" type="sibTrans" cxnId="{2DF25C86-540E-4C8D-BAD0-5025B69C1B5F}">
      <dgm:prSet/>
      <dgm:spPr/>
      <dgm:t>
        <a:bodyPr/>
        <a:lstStyle/>
        <a:p>
          <a:endParaRPr lang="en-US"/>
        </a:p>
      </dgm:t>
    </dgm:pt>
    <dgm:pt modelId="{2CA9CCA1-DCA4-4938-AB81-35DD62B116B8}">
      <dgm:prSet phldrT="[Text]"/>
      <dgm:spPr/>
      <dgm:t>
        <a:bodyPr/>
        <a:lstStyle/>
        <a:p>
          <a:r>
            <a:rPr lang="en-US" dirty="0" smtClean="0">
              <a:effectLst>
                <a:outerShdw blurRad="38100" dist="38100" dir="2700000" algn="tl">
                  <a:srgbClr val="000000">
                    <a:alpha val="43137"/>
                  </a:srgbClr>
                </a:outerShdw>
              </a:effectLst>
            </a:rPr>
            <a:t>Discovery</a:t>
          </a:r>
          <a:endParaRPr lang="en-US" dirty="0">
            <a:effectLst>
              <a:outerShdw blurRad="38100" dist="38100" dir="2700000" algn="tl">
                <a:srgbClr val="000000">
                  <a:alpha val="43137"/>
                </a:srgbClr>
              </a:outerShdw>
            </a:effectLst>
          </a:endParaRPr>
        </a:p>
      </dgm:t>
    </dgm:pt>
    <dgm:pt modelId="{5AECDD89-4EEB-4138-A982-4DD4DB9EA9CD}" type="parTrans" cxnId="{A50BD19C-3113-46D7-B4C0-E03E5931662A}">
      <dgm:prSet/>
      <dgm:spPr/>
      <dgm:t>
        <a:bodyPr/>
        <a:lstStyle/>
        <a:p>
          <a:endParaRPr lang="en-US"/>
        </a:p>
      </dgm:t>
    </dgm:pt>
    <dgm:pt modelId="{F36A59F6-C75D-4B47-8943-B26BA2CB7224}" type="sibTrans" cxnId="{A50BD19C-3113-46D7-B4C0-E03E5931662A}">
      <dgm:prSet/>
      <dgm:spPr/>
      <dgm:t>
        <a:bodyPr/>
        <a:lstStyle/>
        <a:p>
          <a:endParaRPr lang="en-US"/>
        </a:p>
      </dgm:t>
    </dgm:pt>
    <dgm:pt modelId="{3053436E-394C-4225-AE25-8184424EC9AE}">
      <dgm:prSet phldrT="[Text]"/>
      <dgm:spPr/>
      <dgm:t>
        <a:bodyPr/>
        <a:lstStyle/>
        <a:p>
          <a:r>
            <a:rPr lang="en-US" dirty="0" smtClean="0">
              <a:effectLst>
                <a:outerShdw blurRad="38100" dist="38100" dir="2700000" algn="tl">
                  <a:srgbClr val="000000">
                    <a:alpha val="43137"/>
                  </a:srgbClr>
                </a:outerShdw>
              </a:effectLst>
            </a:rPr>
            <a:t>Preclinical studies</a:t>
          </a:r>
          <a:endParaRPr lang="en-US" dirty="0">
            <a:effectLst>
              <a:outerShdw blurRad="38100" dist="38100" dir="2700000" algn="tl">
                <a:srgbClr val="000000">
                  <a:alpha val="43137"/>
                </a:srgbClr>
              </a:outerShdw>
            </a:effectLst>
          </a:endParaRPr>
        </a:p>
      </dgm:t>
    </dgm:pt>
    <dgm:pt modelId="{EA945E2E-5783-40C2-99D8-0A95251FE008}" type="parTrans" cxnId="{E82A4A0A-4CC1-4437-B3CB-272760184A8F}">
      <dgm:prSet/>
      <dgm:spPr/>
      <dgm:t>
        <a:bodyPr/>
        <a:lstStyle/>
        <a:p>
          <a:endParaRPr lang="en-US"/>
        </a:p>
      </dgm:t>
    </dgm:pt>
    <dgm:pt modelId="{76232B27-F833-48D7-8BA4-CB7E00835D61}" type="sibTrans" cxnId="{E82A4A0A-4CC1-4437-B3CB-272760184A8F}">
      <dgm:prSet/>
      <dgm:spPr/>
      <dgm:t>
        <a:bodyPr/>
        <a:lstStyle/>
        <a:p>
          <a:endParaRPr lang="en-US"/>
        </a:p>
      </dgm:t>
    </dgm:pt>
    <dgm:pt modelId="{7B93E12D-2667-4BC8-A003-609ED43B7841}">
      <dgm:prSet phldrT="[Text]"/>
      <dgm:spPr/>
      <dgm:t>
        <a:bodyPr/>
        <a:lstStyle/>
        <a:p>
          <a:r>
            <a:rPr lang="en-US" dirty="0" smtClean="0">
              <a:effectLst>
                <a:outerShdw blurRad="38100" dist="38100" dir="2700000" algn="tl">
                  <a:srgbClr val="000000">
                    <a:alpha val="43137"/>
                  </a:srgbClr>
                </a:outerShdw>
              </a:effectLst>
            </a:rPr>
            <a:t>Development</a:t>
          </a:r>
          <a:endParaRPr lang="en-US" dirty="0">
            <a:effectLst>
              <a:outerShdw blurRad="38100" dist="38100" dir="2700000" algn="tl">
                <a:srgbClr val="000000">
                  <a:alpha val="43137"/>
                </a:srgbClr>
              </a:outerShdw>
            </a:effectLst>
          </a:endParaRPr>
        </a:p>
      </dgm:t>
    </dgm:pt>
    <dgm:pt modelId="{48645592-FAA1-4C8F-9090-C99B8DB70AD1}" type="parTrans" cxnId="{ABA49E05-C32C-4B9F-ACC9-5A614EA4D4F2}">
      <dgm:prSet/>
      <dgm:spPr/>
      <dgm:t>
        <a:bodyPr/>
        <a:lstStyle/>
        <a:p>
          <a:endParaRPr lang="en-US"/>
        </a:p>
      </dgm:t>
    </dgm:pt>
    <dgm:pt modelId="{07C36C40-9E89-45CD-9BBA-DB6385BE4807}" type="sibTrans" cxnId="{ABA49E05-C32C-4B9F-ACC9-5A614EA4D4F2}">
      <dgm:prSet/>
      <dgm:spPr/>
      <dgm:t>
        <a:bodyPr/>
        <a:lstStyle/>
        <a:p>
          <a:endParaRPr lang="en-US"/>
        </a:p>
      </dgm:t>
    </dgm:pt>
    <dgm:pt modelId="{2ADCBE02-6087-4537-8B99-75AAD5874DF1}">
      <dgm:prSet phldrT="[Text]"/>
      <dgm:spPr/>
      <dgm:t>
        <a:bodyPr/>
        <a:lstStyle/>
        <a:p>
          <a:r>
            <a:rPr lang="en-US" dirty="0" smtClean="0">
              <a:effectLst>
                <a:outerShdw blurRad="38100" dist="38100" dir="2700000" algn="tl">
                  <a:srgbClr val="000000">
                    <a:alpha val="43137"/>
                  </a:srgbClr>
                </a:outerShdw>
              </a:effectLst>
            </a:rPr>
            <a:t>Clinical studies</a:t>
          </a:r>
          <a:endParaRPr lang="en-US" dirty="0">
            <a:effectLst>
              <a:outerShdw blurRad="38100" dist="38100" dir="2700000" algn="tl">
                <a:srgbClr val="000000">
                  <a:alpha val="43137"/>
                </a:srgbClr>
              </a:outerShdw>
            </a:effectLst>
          </a:endParaRPr>
        </a:p>
      </dgm:t>
    </dgm:pt>
    <dgm:pt modelId="{8E699423-884A-4A6B-8EDE-984F75B6D914}" type="parTrans" cxnId="{CC1F02D4-B1FA-4939-83D8-A741AC820934}">
      <dgm:prSet/>
      <dgm:spPr/>
      <dgm:t>
        <a:bodyPr/>
        <a:lstStyle/>
        <a:p>
          <a:endParaRPr lang="en-US"/>
        </a:p>
      </dgm:t>
    </dgm:pt>
    <dgm:pt modelId="{293E9323-EFE7-4F16-AE9C-E12F1E54DFF0}" type="sibTrans" cxnId="{CC1F02D4-B1FA-4939-83D8-A741AC820934}">
      <dgm:prSet/>
      <dgm:spPr/>
      <dgm:t>
        <a:bodyPr/>
        <a:lstStyle/>
        <a:p>
          <a:endParaRPr lang="en-US"/>
        </a:p>
      </dgm:t>
    </dgm:pt>
    <dgm:pt modelId="{0A274C1F-58C2-4AB2-A9CB-449DCBE94C41}">
      <dgm:prSet phldrT="[Text]"/>
      <dgm:spPr/>
      <dgm:t>
        <a:bodyPr/>
        <a:lstStyle/>
        <a:p>
          <a:r>
            <a:rPr lang="en-US" dirty="0" smtClean="0">
              <a:effectLst>
                <a:outerShdw blurRad="38100" dist="38100" dir="2700000" algn="tl">
                  <a:srgbClr val="000000">
                    <a:alpha val="43137"/>
                  </a:srgbClr>
                </a:outerShdw>
              </a:effectLst>
            </a:rPr>
            <a:t>Scale-up</a:t>
          </a:r>
          <a:endParaRPr lang="en-US" dirty="0">
            <a:effectLst>
              <a:outerShdw blurRad="38100" dist="38100" dir="2700000" algn="tl">
                <a:srgbClr val="000000">
                  <a:alpha val="43137"/>
                </a:srgbClr>
              </a:outerShdw>
            </a:effectLst>
          </a:endParaRPr>
        </a:p>
      </dgm:t>
    </dgm:pt>
    <dgm:pt modelId="{EE862841-BDF5-46E6-B0D7-5C1A305C76D8}" type="parTrans" cxnId="{1F91F181-F2C9-4FDD-854B-0BDF2AACC2F1}">
      <dgm:prSet/>
      <dgm:spPr/>
      <dgm:t>
        <a:bodyPr/>
        <a:lstStyle/>
        <a:p>
          <a:endParaRPr lang="en-US"/>
        </a:p>
      </dgm:t>
    </dgm:pt>
    <dgm:pt modelId="{7F090F40-9525-4809-B764-6AF1199639D5}" type="sibTrans" cxnId="{1F91F181-F2C9-4FDD-854B-0BDF2AACC2F1}">
      <dgm:prSet/>
      <dgm:spPr/>
      <dgm:t>
        <a:bodyPr/>
        <a:lstStyle/>
        <a:p>
          <a:endParaRPr lang="en-US"/>
        </a:p>
      </dgm:t>
    </dgm:pt>
    <dgm:pt modelId="{C9B7B6C2-FE28-4C14-97FD-F88B75AFB627}">
      <dgm:prSet phldrT="[Text]"/>
      <dgm:spPr/>
      <dgm:t>
        <a:bodyPr/>
        <a:lstStyle/>
        <a:p>
          <a:r>
            <a:rPr lang="en-US" dirty="0" smtClean="0">
              <a:effectLst>
                <a:outerShdw blurRad="38100" dist="38100" dir="2700000" algn="tl">
                  <a:srgbClr val="000000">
                    <a:alpha val="43137"/>
                  </a:srgbClr>
                </a:outerShdw>
              </a:effectLst>
            </a:rPr>
            <a:t>Production</a:t>
          </a:r>
          <a:endParaRPr lang="en-US" dirty="0">
            <a:effectLst>
              <a:outerShdw blurRad="38100" dist="38100" dir="2700000" algn="tl">
                <a:srgbClr val="000000">
                  <a:alpha val="43137"/>
                </a:srgbClr>
              </a:outerShdw>
            </a:effectLst>
          </a:endParaRPr>
        </a:p>
      </dgm:t>
    </dgm:pt>
    <dgm:pt modelId="{F12C99BB-073A-41E8-9312-164467514327}" type="parTrans" cxnId="{D17CE81D-1A45-41C5-A5AC-7CD2E7F5EC13}">
      <dgm:prSet/>
      <dgm:spPr/>
      <dgm:t>
        <a:bodyPr/>
        <a:lstStyle/>
        <a:p>
          <a:endParaRPr lang="en-US"/>
        </a:p>
      </dgm:t>
    </dgm:pt>
    <dgm:pt modelId="{04D11B62-3B7B-4D00-9CAC-3FABD8556E96}" type="sibTrans" cxnId="{D17CE81D-1A45-41C5-A5AC-7CD2E7F5EC13}">
      <dgm:prSet/>
      <dgm:spPr/>
      <dgm:t>
        <a:bodyPr/>
        <a:lstStyle/>
        <a:p>
          <a:endParaRPr lang="en-US"/>
        </a:p>
      </dgm:t>
    </dgm:pt>
    <dgm:pt modelId="{5203B16A-9F66-4D0D-B71A-4C5D44A73A04}">
      <dgm:prSet phldrT="[Text]"/>
      <dgm:spPr/>
      <dgm:t>
        <a:bodyPr/>
        <a:lstStyle/>
        <a:p>
          <a:r>
            <a:rPr lang="en-US" dirty="0" smtClean="0">
              <a:effectLst>
                <a:outerShdw blurRad="38100" dist="38100" dir="2700000" algn="tl">
                  <a:srgbClr val="000000">
                    <a:alpha val="43137"/>
                  </a:srgbClr>
                </a:outerShdw>
              </a:effectLst>
            </a:rPr>
            <a:t>Compliance</a:t>
          </a:r>
          <a:endParaRPr lang="en-US" dirty="0">
            <a:effectLst>
              <a:outerShdw blurRad="38100" dist="38100" dir="2700000" algn="tl">
                <a:srgbClr val="000000">
                  <a:alpha val="43137"/>
                </a:srgbClr>
              </a:outerShdw>
            </a:effectLst>
          </a:endParaRPr>
        </a:p>
      </dgm:t>
    </dgm:pt>
    <dgm:pt modelId="{8CEB1006-6E16-41EE-A45E-D90CDC9DD8B4}" type="parTrans" cxnId="{5841C7D7-E03A-4218-B69F-43E5C3E3FF86}">
      <dgm:prSet/>
      <dgm:spPr/>
      <dgm:t>
        <a:bodyPr/>
        <a:lstStyle/>
        <a:p>
          <a:endParaRPr lang="en-US"/>
        </a:p>
      </dgm:t>
    </dgm:pt>
    <dgm:pt modelId="{48D80B11-CE84-4C2D-B391-51AF53095D3C}" type="sibTrans" cxnId="{5841C7D7-E03A-4218-B69F-43E5C3E3FF86}">
      <dgm:prSet/>
      <dgm:spPr/>
      <dgm:t>
        <a:bodyPr/>
        <a:lstStyle/>
        <a:p>
          <a:endParaRPr lang="en-US"/>
        </a:p>
      </dgm:t>
    </dgm:pt>
    <dgm:pt modelId="{D398E69F-F6CB-4DF3-9A28-A734F72D7AB7}">
      <dgm:prSet phldrT="[Text]"/>
      <dgm:spPr/>
      <dgm:t>
        <a:bodyPr/>
        <a:lstStyle/>
        <a:p>
          <a:r>
            <a:rPr lang="en-US" dirty="0" smtClean="0">
              <a:effectLst>
                <a:outerShdw blurRad="38100" dist="38100" dir="2700000" algn="tl">
                  <a:srgbClr val="000000">
                    <a:alpha val="43137"/>
                  </a:srgbClr>
                </a:outerShdw>
              </a:effectLst>
            </a:rPr>
            <a:t>Quality</a:t>
          </a:r>
          <a:endParaRPr lang="en-US" dirty="0">
            <a:effectLst>
              <a:outerShdw blurRad="38100" dist="38100" dir="2700000" algn="tl">
                <a:srgbClr val="000000">
                  <a:alpha val="43137"/>
                </a:srgbClr>
              </a:outerShdw>
            </a:effectLst>
          </a:endParaRPr>
        </a:p>
      </dgm:t>
    </dgm:pt>
    <dgm:pt modelId="{92033BD6-8FA8-4326-9581-15E2F2168B37}" type="parTrans" cxnId="{841B2EC2-639E-4B2D-8749-60EB5C1332E5}">
      <dgm:prSet/>
      <dgm:spPr/>
      <dgm:t>
        <a:bodyPr/>
        <a:lstStyle/>
        <a:p>
          <a:endParaRPr lang="en-US"/>
        </a:p>
      </dgm:t>
    </dgm:pt>
    <dgm:pt modelId="{B872E646-F41F-4156-8BBD-2F6FA4D689CF}" type="sibTrans" cxnId="{841B2EC2-639E-4B2D-8749-60EB5C1332E5}">
      <dgm:prSet/>
      <dgm:spPr/>
      <dgm:t>
        <a:bodyPr/>
        <a:lstStyle/>
        <a:p>
          <a:endParaRPr lang="en-US"/>
        </a:p>
      </dgm:t>
    </dgm:pt>
    <dgm:pt modelId="{882AD4F3-F31F-45E6-8749-F2A744C5EDD4}" type="pres">
      <dgm:prSet presAssocID="{1EE41465-B4B9-4A93-BF99-827484D954B1}" presName="Name0" presStyleCnt="0">
        <dgm:presLayoutVars>
          <dgm:dir/>
          <dgm:resizeHandles val="exact"/>
        </dgm:presLayoutVars>
      </dgm:prSet>
      <dgm:spPr/>
      <dgm:t>
        <a:bodyPr/>
        <a:lstStyle/>
        <a:p>
          <a:endParaRPr lang="en-US"/>
        </a:p>
      </dgm:t>
    </dgm:pt>
    <dgm:pt modelId="{9036902F-EC89-4272-AF25-C2C441C29350}" type="pres">
      <dgm:prSet presAssocID="{5018D4AB-D28D-4F24-B1ED-893D1707615B}" presName="composite" presStyleCnt="0"/>
      <dgm:spPr/>
    </dgm:pt>
    <dgm:pt modelId="{7022CF21-9AB7-4B55-BB0A-C0E831EF79EC}" type="pres">
      <dgm:prSet presAssocID="{5018D4AB-D28D-4F24-B1ED-893D1707615B}" presName="imagSh" presStyleLbl="bgImgPlace1" presStyleIdx="0" presStyleCnt="3"/>
      <dgm:spPr>
        <a:blipFill dpi="0" rotWithShape="0">
          <a:blip xmlns:r="http://schemas.openxmlformats.org/officeDocument/2006/relationships" r:embed="rId1"/>
          <a:srcRect/>
          <a:tile tx="0" ty="0" sx="20000" sy="20000" flip="none" algn="tl"/>
        </a:blipFill>
      </dgm:spPr>
    </dgm:pt>
    <dgm:pt modelId="{F460AD3E-F364-4434-AAF4-29DDE29D8BD1}" type="pres">
      <dgm:prSet presAssocID="{5018D4AB-D28D-4F24-B1ED-893D1707615B}" presName="txNode" presStyleLbl="node1" presStyleIdx="0" presStyleCnt="3">
        <dgm:presLayoutVars>
          <dgm:bulletEnabled val="1"/>
        </dgm:presLayoutVars>
      </dgm:prSet>
      <dgm:spPr/>
      <dgm:t>
        <a:bodyPr/>
        <a:lstStyle/>
        <a:p>
          <a:endParaRPr lang="en-US"/>
        </a:p>
      </dgm:t>
    </dgm:pt>
    <dgm:pt modelId="{DB4132E5-706E-4498-828E-A1DB309E1E08}" type="pres">
      <dgm:prSet presAssocID="{C8ACB490-A675-4A96-973D-2BD17ED409FC}" presName="sibTrans" presStyleLbl="sibTrans2D1" presStyleIdx="0" presStyleCnt="2"/>
      <dgm:spPr/>
      <dgm:t>
        <a:bodyPr/>
        <a:lstStyle/>
        <a:p>
          <a:endParaRPr lang="en-US"/>
        </a:p>
      </dgm:t>
    </dgm:pt>
    <dgm:pt modelId="{CE17BFA3-2BEC-43B4-827F-E317AE152A67}" type="pres">
      <dgm:prSet presAssocID="{C8ACB490-A675-4A96-973D-2BD17ED409FC}" presName="connTx" presStyleLbl="sibTrans2D1" presStyleIdx="0" presStyleCnt="2"/>
      <dgm:spPr/>
      <dgm:t>
        <a:bodyPr/>
        <a:lstStyle/>
        <a:p>
          <a:endParaRPr lang="en-US"/>
        </a:p>
      </dgm:t>
    </dgm:pt>
    <dgm:pt modelId="{36FB0A01-0EA5-489D-8982-3CDF72347B83}" type="pres">
      <dgm:prSet presAssocID="{7B93E12D-2667-4BC8-A003-609ED43B7841}" presName="composite" presStyleCnt="0"/>
      <dgm:spPr/>
    </dgm:pt>
    <dgm:pt modelId="{90CE02AF-7619-4968-825B-AE2023E9A2C9}" type="pres">
      <dgm:prSet presAssocID="{7B93E12D-2667-4BC8-A003-609ED43B7841}" presName="imagSh" presStyleLbl="bgImgPlace1" presStyleIdx="1" presStyleCnt="3"/>
      <dgm:spPr>
        <a:blipFill rotWithShape="0">
          <a:blip xmlns:r="http://schemas.openxmlformats.org/officeDocument/2006/relationships" r:embed="rId2"/>
          <a:stretch>
            <a:fillRect/>
          </a:stretch>
        </a:blipFill>
      </dgm:spPr>
    </dgm:pt>
    <dgm:pt modelId="{87883802-D0EE-4B59-B9FC-6960F8FDC01E}" type="pres">
      <dgm:prSet presAssocID="{7B93E12D-2667-4BC8-A003-609ED43B7841}" presName="txNode" presStyleLbl="node1" presStyleIdx="1" presStyleCnt="3">
        <dgm:presLayoutVars>
          <dgm:bulletEnabled val="1"/>
        </dgm:presLayoutVars>
      </dgm:prSet>
      <dgm:spPr/>
      <dgm:t>
        <a:bodyPr/>
        <a:lstStyle/>
        <a:p>
          <a:endParaRPr lang="en-US"/>
        </a:p>
      </dgm:t>
    </dgm:pt>
    <dgm:pt modelId="{FA662F53-C491-4D47-BA3D-9D7069262B1D}" type="pres">
      <dgm:prSet presAssocID="{07C36C40-9E89-45CD-9BBA-DB6385BE4807}" presName="sibTrans" presStyleLbl="sibTrans2D1" presStyleIdx="1" presStyleCnt="2"/>
      <dgm:spPr/>
      <dgm:t>
        <a:bodyPr/>
        <a:lstStyle/>
        <a:p>
          <a:endParaRPr lang="en-US"/>
        </a:p>
      </dgm:t>
    </dgm:pt>
    <dgm:pt modelId="{E62572D2-ADFC-4814-B239-342111045D14}" type="pres">
      <dgm:prSet presAssocID="{07C36C40-9E89-45CD-9BBA-DB6385BE4807}" presName="connTx" presStyleLbl="sibTrans2D1" presStyleIdx="1" presStyleCnt="2"/>
      <dgm:spPr/>
      <dgm:t>
        <a:bodyPr/>
        <a:lstStyle/>
        <a:p>
          <a:endParaRPr lang="en-US"/>
        </a:p>
      </dgm:t>
    </dgm:pt>
    <dgm:pt modelId="{ADBBFEB7-A38C-4A31-BAA4-D980E80A6703}" type="pres">
      <dgm:prSet presAssocID="{C9B7B6C2-FE28-4C14-97FD-F88B75AFB627}" presName="composite" presStyleCnt="0"/>
      <dgm:spPr/>
    </dgm:pt>
    <dgm:pt modelId="{65ED0B28-B78D-4F93-BD72-BD9C57DEC2C7}" type="pres">
      <dgm:prSet presAssocID="{C9B7B6C2-FE28-4C14-97FD-F88B75AFB627}" presName="imagSh" presStyleLbl="bgImgPlace1" presStyleIdx="2" presStyleCnt="3"/>
      <dgm:spPr>
        <a:blipFill rotWithShape="0">
          <a:blip xmlns:r="http://schemas.openxmlformats.org/officeDocument/2006/relationships" r:embed="rId3"/>
          <a:stretch>
            <a:fillRect/>
          </a:stretch>
        </a:blipFill>
      </dgm:spPr>
    </dgm:pt>
    <dgm:pt modelId="{1EF8DA39-9C77-4494-86F0-CD95F0E03FE0}" type="pres">
      <dgm:prSet presAssocID="{C9B7B6C2-FE28-4C14-97FD-F88B75AFB627}" presName="txNode" presStyleLbl="node1" presStyleIdx="2" presStyleCnt="3">
        <dgm:presLayoutVars>
          <dgm:bulletEnabled val="1"/>
        </dgm:presLayoutVars>
      </dgm:prSet>
      <dgm:spPr/>
      <dgm:t>
        <a:bodyPr/>
        <a:lstStyle/>
        <a:p>
          <a:endParaRPr lang="en-US"/>
        </a:p>
      </dgm:t>
    </dgm:pt>
  </dgm:ptLst>
  <dgm:cxnLst>
    <dgm:cxn modelId="{DFA905D9-BA6E-4075-8E69-4D9A02CC5C1C}" type="presOf" srcId="{0A274C1F-58C2-4AB2-A9CB-449DCBE94C41}" destId="{87883802-D0EE-4B59-B9FC-6960F8FDC01E}" srcOrd="0" destOrd="2" presId="urn:microsoft.com/office/officeart/2005/8/layout/hProcess10#1"/>
    <dgm:cxn modelId="{F8FB0605-CBE8-4701-A78C-F8B93DCBE3A2}" type="presOf" srcId="{C9B7B6C2-FE28-4C14-97FD-F88B75AFB627}" destId="{1EF8DA39-9C77-4494-86F0-CD95F0E03FE0}" srcOrd="0" destOrd="0" presId="urn:microsoft.com/office/officeart/2005/8/layout/hProcess10#1"/>
    <dgm:cxn modelId="{37FF6004-78B0-45D6-8276-B19A5D0F9FC5}" type="presOf" srcId="{C8ACB490-A675-4A96-973D-2BD17ED409FC}" destId="{CE17BFA3-2BEC-43B4-827F-E317AE152A67}" srcOrd="1" destOrd="0" presId="urn:microsoft.com/office/officeart/2005/8/layout/hProcess10#1"/>
    <dgm:cxn modelId="{B2F7C9F1-DA7E-4367-90AF-BB1122FC87FD}" type="presOf" srcId="{07C36C40-9E89-45CD-9BBA-DB6385BE4807}" destId="{E62572D2-ADFC-4814-B239-342111045D14}" srcOrd="1" destOrd="0" presId="urn:microsoft.com/office/officeart/2005/8/layout/hProcess10#1"/>
    <dgm:cxn modelId="{ABA49E05-C32C-4B9F-ACC9-5A614EA4D4F2}" srcId="{1EE41465-B4B9-4A93-BF99-827484D954B1}" destId="{7B93E12D-2667-4BC8-A003-609ED43B7841}" srcOrd="1" destOrd="0" parTransId="{48645592-FAA1-4C8F-9090-C99B8DB70AD1}" sibTransId="{07C36C40-9E89-45CD-9BBA-DB6385BE4807}"/>
    <dgm:cxn modelId="{A50BD19C-3113-46D7-B4C0-E03E5931662A}" srcId="{5018D4AB-D28D-4F24-B1ED-893D1707615B}" destId="{2CA9CCA1-DCA4-4938-AB81-35DD62B116B8}" srcOrd="0" destOrd="0" parTransId="{5AECDD89-4EEB-4138-A982-4DD4DB9EA9CD}" sibTransId="{F36A59F6-C75D-4B47-8943-B26BA2CB7224}"/>
    <dgm:cxn modelId="{841B2EC2-639E-4B2D-8749-60EB5C1332E5}" srcId="{C9B7B6C2-FE28-4C14-97FD-F88B75AFB627}" destId="{D398E69F-F6CB-4DF3-9A28-A734F72D7AB7}" srcOrd="0" destOrd="0" parTransId="{92033BD6-8FA8-4326-9581-15E2F2168B37}" sibTransId="{B872E646-F41F-4156-8BBD-2F6FA4D689CF}"/>
    <dgm:cxn modelId="{5841C7D7-E03A-4218-B69F-43E5C3E3FF86}" srcId="{C9B7B6C2-FE28-4C14-97FD-F88B75AFB627}" destId="{5203B16A-9F66-4D0D-B71A-4C5D44A73A04}" srcOrd="1" destOrd="0" parTransId="{8CEB1006-6E16-41EE-A45E-D90CDC9DD8B4}" sibTransId="{48D80B11-CE84-4C2D-B391-51AF53095D3C}"/>
    <dgm:cxn modelId="{22E8FB27-9028-477F-95A3-15F34DBA7B21}" type="presOf" srcId="{07C36C40-9E89-45CD-9BBA-DB6385BE4807}" destId="{FA662F53-C491-4D47-BA3D-9D7069262B1D}" srcOrd="0" destOrd="0" presId="urn:microsoft.com/office/officeart/2005/8/layout/hProcess10#1"/>
    <dgm:cxn modelId="{5721225E-1F85-4633-8800-AB46AE6279C4}" type="presOf" srcId="{2CA9CCA1-DCA4-4938-AB81-35DD62B116B8}" destId="{F460AD3E-F364-4434-AAF4-29DDE29D8BD1}" srcOrd="0" destOrd="1" presId="urn:microsoft.com/office/officeart/2005/8/layout/hProcess10#1"/>
    <dgm:cxn modelId="{1F91F181-F2C9-4FDD-854B-0BDF2AACC2F1}" srcId="{7B93E12D-2667-4BC8-A003-609ED43B7841}" destId="{0A274C1F-58C2-4AB2-A9CB-449DCBE94C41}" srcOrd="1" destOrd="0" parTransId="{EE862841-BDF5-46E6-B0D7-5C1A305C76D8}" sibTransId="{7F090F40-9525-4809-B764-6AF1199639D5}"/>
    <dgm:cxn modelId="{D17CE81D-1A45-41C5-A5AC-7CD2E7F5EC13}" srcId="{1EE41465-B4B9-4A93-BF99-827484D954B1}" destId="{C9B7B6C2-FE28-4C14-97FD-F88B75AFB627}" srcOrd="2" destOrd="0" parTransId="{F12C99BB-073A-41E8-9312-164467514327}" sibTransId="{04D11B62-3B7B-4D00-9CAC-3FABD8556E96}"/>
    <dgm:cxn modelId="{E82A4A0A-4CC1-4437-B3CB-272760184A8F}" srcId="{5018D4AB-D28D-4F24-B1ED-893D1707615B}" destId="{3053436E-394C-4225-AE25-8184424EC9AE}" srcOrd="1" destOrd="0" parTransId="{EA945E2E-5783-40C2-99D8-0A95251FE008}" sibTransId="{76232B27-F833-48D7-8BA4-CB7E00835D61}"/>
    <dgm:cxn modelId="{CFE34AEA-138B-47CB-9746-9C1A5ABD8B83}" type="presOf" srcId="{1EE41465-B4B9-4A93-BF99-827484D954B1}" destId="{882AD4F3-F31F-45E6-8749-F2A744C5EDD4}" srcOrd="0" destOrd="0" presId="urn:microsoft.com/office/officeart/2005/8/layout/hProcess10#1"/>
    <dgm:cxn modelId="{F56831A4-AF8D-42EB-BB65-2C9D1A5A6FB3}" type="presOf" srcId="{C8ACB490-A675-4A96-973D-2BD17ED409FC}" destId="{DB4132E5-706E-4498-828E-A1DB309E1E08}" srcOrd="0" destOrd="0" presId="urn:microsoft.com/office/officeart/2005/8/layout/hProcess10#1"/>
    <dgm:cxn modelId="{5B058ECB-B081-4BE6-9BDC-847D4C343507}" type="presOf" srcId="{2ADCBE02-6087-4537-8B99-75AAD5874DF1}" destId="{87883802-D0EE-4B59-B9FC-6960F8FDC01E}" srcOrd="0" destOrd="1" presId="urn:microsoft.com/office/officeart/2005/8/layout/hProcess10#1"/>
    <dgm:cxn modelId="{A4121698-D1D4-4D7B-9EE7-1062363F8BB6}" type="presOf" srcId="{3053436E-394C-4225-AE25-8184424EC9AE}" destId="{F460AD3E-F364-4434-AAF4-29DDE29D8BD1}" srcOrd="0" destOrd="2" presId="urn:microsoft.com/office/officeart/2005/8/layout/hProcess10#1"/>
    <dgm:cxn modelId="{AB2B622F-4A35-4B06-8D37-6DBA98235C61}" type="presOf" srcId="{7B93E12D-2667-4BC8-A003-609ED43B7841}" destId="{87883802-D0EE-4B59-B9FC-6960F8FDC01E}" srcOrd="0" destOrd="0" presId="urn:microsoft.com/office/officeart/2005/8/layout/hProcess10#1"/>
    <dgm:cxn modelId="{CC1F02D4-B1FA-4939-83D8-A741AC820934}" srcId="{7B93E12D-2667-4BC8-A003-609ED43B7841}" destId="{2ADCBE02-6087-4537-8B99-75AAD5874DF1}" srcOrd="0" destOrd="0" parTransId="{8E699423-884A-4A6B-8EDE-984F75B6D914}" sibTransId="{293E9323-EFE7-4F16-AE9C-E12F1E54DFF0}"/>
    <dgm:cxn modelId="{1DD48D2C-CDA1-4F00-B7CE-CC824CAE62AB}" type="presOf" srcId="{5203B16A-9F66-4D0D-B71A-4C5D44A73A04}" destId="{1EF8DA39-9C77-4494-86F0-CD95F0E03FE0}" srcOrd="0" destOrd="2" presId="urn:microsoft.com/office/officeart/2005/8/layout/hProcess10#1"/>
    <dgm:cxn modelId="{109F073D-C407-439E-A3B8-AC4D21A49356}" type="presOf" srcId="{5018D4AB-D28D-4F24-B1ED-893D1707615B}" destId="{F460AD3E-F364-4434-AAF4-29DDE29D8BD1}" srcOrd="0" destOrd="0" presId="urn:microsoft.com/office/officeart/2005/8/layout/hProcess10#1"/>
    <dgm:cxn modelId="{CE961308-3B88-4514-90C3-DF7E7192FF55}" type="presOf" srcId="{D398E69F-F6CB-4DF3-9A28-A734F72D7AB7}" destId="{1EF8DA39-9C77-4494-86F0-CD95F0E03FE0}" srcOrd="0" destOrd="1" presId="urn:microsoft.com/office/officeart/2005/8/layout/hProcess10#1"/>
    <dgm:cxn modelId="{2DF25C86-540E-4C8D-BAD0-5025B69C1B5F}" srcId="{1EE41465-B4B9-4A93-BF99-827484D954B1}" destId="{5018D4AB-D28D-4F24-B1ED-893D1707615B}" srcOrd="0" destOrd="0" parTransId="{D8D4EB86-A62C-4815-8B7E-4C3640F5D6EF}" sibTransId="{C8ACB490-A675-4A96-973D-2BD17ED409FC}"/>
    <dgm:cxn modelId="{58AE2EF1-A003-4C9C-91A6-4FF4E888AEBD}" type="presParOf" srcId="{882AD4F3-F31F-45E6-8749-F2A744C5EDD4}" destId="{9036902F-EC89-4272-AF25-C2C441C29350}" srcOrd="0" destOrd="0" presId="urn:microsoft.com/office/officeart/2005/8/layout/hProcess10#1"/>
    <dgm:cxn modelId="{53782910-E3A3-49F7-BCAA-0A3A25D1363D}" type="presParOf" srcId="{9036902F-EC89-4272-AF25-C2C441C29350}" destId="{7022CF21-9AB7-4B55-BB0A-C0E831EF79EC}" srcOrd="0" destOrd="0" presId="urn:microsoft.com/office/officeart/2005/8/layout/hProcess10#1"/>
    <dgm:cxn modelId="{8EFC8577-FD7A-47F0-9E9E-239705ACB190}" type="presParOf" srcId="{9036902F-EC89-4272-AF25-C2C441C29350}" destId="{F460AD3E-F364-4434-AAF4-29DDE29D8BD1}" srcOrd="1" destOrd="0" presId="urn:microsoft.com/office/officeart/2005/8/layout/hProcess10#1"/>
    <dgm:cxn modelId="{92B3464F-877F-45F3-B2B8-1798C7D2947C}" type="presParOf" srcId="{882AD4F3-F31F-45E6-8749-F2A744C5EDD4}" destId="{DB4132E5-706E-4498-828E-A1DB309E1E08}" srcOrd="1" destOrd="0" presId="urn:microsoft.com/office/officeart/2005/8/layout/hProcess10#1"/>
    <dgm:cxn modelId="{AF2EE43C-4493-436F-8B6A-3C5936D55F6D}" type="presParOf" srcId="{DB4132E5-706E-4498-828E-A1DB309E1E08}" destId="{CE17BFA3-2BEC-43B4-827F-E317AE152A67}" srcOrd="0" destOrd="0" presId="urn:microsoft.com/office/officeart/2005/8/layout/hProcess10#1"/>
    <dgm:cxn modelId="{1230E71F-A0A0-4703-9F94-B37A1D964BFD}" type="presParOf" srcId="{882AD4F3-F31F-45E6-8749-F2A744C5EDD4}" destId="{36FB0A01-0EA5-489D-8982-3CDF72347B83}" srcOrd="2" destOrd="0" presId="urn:microsoft.com/office/officeart/2005/8/layout/hProcess10#1"/>
    <dgm:cxn modelId="{1FA56D70-E922-4DE1-8CB8-766EA19443D6}" type="presParOf" srcId="{36FB0A01-0EA5-489D-8982-3CDF72347B83}" destId="{90CE02AF-7619-4968-825B-AE2023E9A2C9}" srcOrd="0" destOrd="0" presId="urn:microsoft.com/office/officeart/2005/8/layout/hProcess10#1"/>
    <dgm:cxn modelId="{EDE8D678-7395-459A-A648-6F9A13F02973}" type="presParOf" srcId="{36FB0A01-0EA5-489D-8982-3CDF72347B83}" destId="{87883802-D0EE-4B59-B9FC-6960F8FDC01E}" srcOrd="1" destOrd="0" presId="urn:microsoft.com/office/officeart/2005/8/layout/hProcess10#1"/>
    <dgm:cxn modelId="{81735C88-49B3-4492-99C8-0F8C39D1D91D}" type="presParOf" srcId="{882AD4F3-F31F-45E6-8749-F2A744C5EDD4}" destId="{FA662F53-C491-4D47-BA3D-9D7069262B1D}" srcOrd="3" destOrd="0" presId="urn:microsoft.com/office/officeart/2005/8/layout/hProcess10#1"/>
    <dgm:cxn modelId="{9FA175B6-1CE0-4A4D-A5B0-646D07D6B403}" type="presParOf" srcId="{FA662F53-C491-4D47-BA3D-9D7069262B1D}" destId="{E62572D2-ADFC-4814-B239-342111045D14}" srcOrd="0" destOrd="0" presId="urn:microsoft.com/office/officeart/2005/8/layout/hProcess10#1"/>
    <dgm:cxn modelId="{F269D44A-689B-4CB6-89ED-1F73A4652298}" type="presParOf" srcId="{882AD4F3-F31F-45E6-8749-F2A744C5EDD4}" destId="{ADBBFEB7-A38C-4A31-BAA4-D980E80A6703}" srcOrd="4" destOrd="0" presId="urn:microsoft.com/office/officeart/2005/8/layout/hProcess10#1"/>
    <dgm:cxn modelId="{BC392BD7-9A0A-4D86-9C0A-278A14806B4B}" type="presParOf" srcId="{ADBBFEB7-A38C-4A31-BAA4-D980E80A6703}" destId="{65ED0B28-B78D-4F93-BD72-BD9C57DEC2C7}" srcOrd="0" destOrd="0" presId="urn:microsoft.com/office/officeart/2005/8/layout/hProcess10#1"/>
    <dgm:cxn modelId="{021EA748-F2AF-4262-BA8D-86F68FDCEDB3}" type="presParOf" srcId="{ADBBFEB7-A38C-4A31-BAA4-D980E80A6703}" destId="{1EF8DA39-9C77-4494-86F0-CD95F0E03FE0}"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CF21-9AB7-4B55-BB0A-C0E831EF79EC}">
      <dsp:nvSpPr>
        <dsp:cNvPr id="0" name=""/>
        <dsp:cNvSpPr/>
      </dsp:nvSpPr>
      <dsp:spPr>
        <a:xfrm>
          <a:off x="4093" y="1048135"/>
          <a:ext cx="1928330" cy="1928330"/>
        </a:xfrm>
        <a:prstGeom prst="roundRect">
          <a:avLst>
            <a:gd name="adj" fmla="val 10000"/>
          </a:avLst>
        </a:prstGeom>
        <a:blipFill dpi="0" rotWithShape="0">
          <a:blip xmlns:r="http://schemas.openxmlformats.org/officeDocument/2006/relationships" r:embed="rId1"/>
          <a:srcRect/>
          <a:tile tx="0" ty="0" sx="20000" sy="20000" flip="none" algn="tl"/>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0AD3E-F364-4434-AAF4-29DDE29D8BD1}">
      <dsp:nvSpPr>
        <dsp:cNvPr id="0" name=""/>
        <dsp:cNvSpPr/>
      </dsp:nvSpPr>
      <dsp:spPr>
        <a:xfrm>
          <a:off x="318007" y="2205133"/>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Research</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Discovery</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Preclinical studies</a:t>
          </a:r>
          <a:endParaRPr lang="en-US" sz="1600" kern="1200" dirty="0">
            <a:effectLst>
              <a:outerShdw blurRad="38100" dist="38100" dir="2700000" algn="tl">
                <a:srgbClr val="000000">
                  <a:alpha val="43137"/>
                </a:srgbClr>
              </a:outerShdw>
            </a:effectLst>
          </a:endParaRPr>
        </a:p>
      </dsp:txBody>
      <dsp:txXfrm>
        <a:off x="374486" y="2261612"/>
        <a:ext cx="1815372" cy="1815372"/>
      </dsp:txXfrm>
    </dsp:sp>
    <dsp:sp modelId="{DB4132E5-706E-4498-828E-A1DB309E1E08}">
      <dsp:nvSpPr>
        <dsp:cNvPr id="0" name=""/>
        <dsp:cNvSpPr/>
      </dsp:nvSpPr>
      <dsp:spPr>
        <a:xfrm>
          <a:off x="2303862" y="1780625"/>
          <a:ext cx="371439"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03862" y="1873295"/>
        <a:ext cx="260007" cy="278010"/>
      </dsp:txXfrm>
    </dsp:sp>
    <dsp:sp modelId="{90CE02AF-7619-4968-825B-AE2023E9A2C9}">
      <dsp:nvSpPr>
        <dsp:cNvPr id="0" name=""/>
        <dsp:cNvSpPr/>
      </dsp:nvSpPr>
      <dsp:spPr>
        <a:xfrm>
          <a:off x="2993677" y="1048135"/>
          <a:ext cx="1928330" cy="1928330"/>
        </a:xfrm>
        <a:prstGeom prst="roundRect">
          <a:avLst>
            <a:gd name="adj" fmla="val 10000"/>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83802-D0EE-4B59-B9FC-6960F8FDC01E}">
      <dsp:nvSpPr>
        <dsp:cNvPr id="0" name=""/>
        <dsp:cNvSpPr/>
      </dsp:nvSpPr>
      <dsp:spPr>
        <a:xfrm>
          <a:off x="3307591" y="2205133"/>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Development</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Clinical studies</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Scale-up</a:t>
          </a:r>
          <a:endParaRPr lang="en-US" sz="1600" kern="1200" dirty="0">
            <a:effectLst>
              <a:outerShdw blurRad="38100" dist="38100" dir="2700000" algn="tl">
                <a:srgbClr val="000000">
                  <a:alpha val="43137"/>
                </a:srgbClr>
              </a:outerShdw>
            </a:effectLst>
          </a:endParaRPr>
        </a:p>
      </dsp:txBody>
      <dsp:txXfrm>
        <a:off x="3364070" y="2261612"/>
        <a:ext cx="1815372" cy="1815372"/>
      </dsp:txXfrm>
    </dsp:sp>
    <dsp:sp modelId="{FA662F53-C491-4D47-BA3D-9D7069262B1D}">
      <dsp:nvSpPr>
        <dsp:cNvPr id="0" name=""/>
        <dsp:cNvSpPr/>
      </dsp:nvSpPr>
      <dsp:spPr>
        <a:xfrm>
          <a:off x="5293447" y="1780625"/>
          <a:ext cx="371439"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293447" y="1873295"/>
        <a:ext cx="260007" cy="278010"/>
      </dsp:txXfrm>
    </dsp:sp>
    <dsp:sp modelId="{65ED0B28-B78D-4F93-BD72-BD9C57DEC2C7}">
      <dsp:nvSpPr>
        <dsp:cNvPr id="0" name=""/>
        <dsp:cNvSpPr/>
      </dsp:nvSpPr>
      <dsp:spPr>
        <a:xfrm>
          <a:off x="5983262" y="1048135"/>
          <a:ext cx="1928330" cy="1928330"/>
        </a:xfrm>
        <a:prstGeom prst="roundRect">
          <a:avLst>
            <a:gd name="adj" fmla="val 10000"/>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8DA39-9C77-4494-86F0-CD95F0E03FE0}">
      <dsp:nvSpPr>
        <dsp:cNvPr id="0" name=""/>
        <dsp:cNvSpPr/>
      </dsp:nvSpPr>
      <dsp:spPr>
        <a:xfrm>
          <a:off x="6297176" y="2205133"/>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Production</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Quality</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Compliance</a:t>
          </a:r>
          <a:endParaRPr lang="en-US" sz="1600" kern="1200" dirty="0">
            <a:effectLst>
              <a:outerShdw blurRad="38100" dist="38100" dir="2700000" algn="tl">
                <a:srgbClr val="000000">
                  <a:alpha val="43137"/>
                </a:srgbClr>
              </a:outerShdw>
            </a:effectLst>
          </a:endParaRPr>
        </a:p>
      </dsp:txBody>
      <dsp:txXfrm>
        <a:off x="6353655" y="2261612"/>
        <a:ext cx="1815372" cy="1815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CF21-9AB7-4B55-BB0A-C0E831EF79EC}">
      <dsp:nvSpPr>
        <dsp:cNvPr id="0" name=""/>
        <dsp:cNvSpPr/>
      </dsp:nvSpPr>
      <dsp:spPr>
        <a:xfrm>
          <a:off x="4093" y="811598"/>
          <a:ext cx="1928330" cy="1928330"/>
        </a:xfrm>
        <a:prstGeom prst="roundRect">
          <a:avLst>
            <a:gd name="adj" fmla="val 10000"/>
          </a:avLst>
        </a:prstGeom>
        <a:blipFill dpi="0" rotWithShape="0">
          <a:blip xmlns:r="http://schemas.openxmlformats.org/officeDocument/2006/relationships" r:embed="rId1"/>
          <a:srcRect/>
          <a:tile tx="0" ty="0" sx="20000" sy="20000" flip="none" algn="tl"/>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0AD3E-F364-4434-AAF4-29DDE29D8BD1}">
      <dsp:nvSpPr>
        <dsp:cNvPr id="0" name=""/>
        <dsp:cNvSpPr/>
      </dsp:nvSpPr>
      <dsp:spPr>
        <a:xfrm>
          <a:off x="318007" y="1968596"/>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Research</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Discovery</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Preclinical studies</a:t>
          </a:r>
          <a:endParaRPr lang="en-US" sz="1600" kern="1200" dirty="0">
            <a:effectLst>
              <a:outerShdw blurRad="38100" dist="38100" dir="2700000" algn="tl">
                <a:srgbClr val="000000">
                  <a:alpha val="43137"/>
                </a:srgbClr>
              </a:outerShdw>
            </a:effectLst>
          </a:endParaRPr>
        </a:p>
      </dsp:txBody>
      <dsp:txXfrm>
        <a:off x="374486" y="2025075"/>
        <a:ext cx="1815372" cy="1815372"/>
      </dsp:txXfrm>
    </dsp:sp>
    <dsp:sp modelId="{DB4132E5-706E-4498-828E-A1DB309E1E08}">
      <dsp:nvSpPr>
        <dsp:cNvPr id="0" name=""/>
        <dsp:cNvSpPr/>
      </dsp:nvSpPr>
      <dsp:spPr>
        <a:xfrm>
          <a:off x="2303862" y="1544087"/>
          <a:ext cx="371439"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03862" y="1636757"/>
        <a:ext cx="260007" cy="278010"/>
      </dsp:txXfrm>
    </dsp:sp>
    <dsp:sp modelId="{90CE02AF-7619-4968-825B-AE2023E9A2C9}">
      <dsp:nvSpPr>
        <dsp:cNvPr id="0" name=""/>
        <dsp:cNvSpPr/>
      </dsp:nvSpPr>
      <dsp:spPr>
        <a:xfrm>
          <a:off x="2993677" y="811598"/>
          <a:ext cx="1928330" cy="1928330"/>
        </a:xfrm>
        <a:prstGeom prst="roundRect">
          <a:avLst>
            <a:gd name="adj" fmla="val 10000"/>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83802-D0EE-4B59-B9FC-6960F8FDC01E}">
      <dsp:nvSpPr>
        <dsp:cNvPr id="0" name=""/>
        <dsp:cNvSpPr/>
      </dsp:nvSpPr>
      <dsp:spPr>
        <a:xfrm>
          <a:off x="3307591" y="1968596"/>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Development</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Clinical studies</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Scale-up</a:t>
          </a:r>
          <a:endParaRPr lang="en-US" sz="1600" kern="1200" dirty="0">
            <a:effectLst>
              <a:outerShdw blurRad="38100" dist="38100" dir="2700000" algn="tl">
                <a:srgbClr val="000000">
                  <a:alpha val="43137"/>
                </a:srgbClr>
              </a:outerShdw>
            </a:effectLst>
          </a:endParaRPr>
        </a:p>
      </dsp:txBody>
      <dsp:txXfrm>
        <a:off x="3364070" y="2025075"/>
        <a:ext cx="1815372" cy="1815372"/>
      </dsp:txXfrm>
    </dsp:sp>
    <dsp:sp modelId="{FA662F53-C491-4D47-BA3D-9D7069262B1D}">
      <dsp:nvSpPr>
        <dsp:cNvPr id="0" name=""/>
        <dsp:cNvSpPr/>
      </dsp:nvSpPr>
      <dsp:spPr>
        <a:xfrm>
          <a:off x="5293447" y="1544087"/>
          <a:ext cx="371439"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293447" y="1636757"/>
        <a:ext cx="260007" cy="278010"/>
      </dsp:txXfrm>
    </dsp:sp>
    <dsp:sp modelId="{65ED0B28-B78D-4F93-BD72-BD9C57DEC2C7}">
      <dsp:nvSpPr>
        <dsp:cNvPr id="0" name=""/>
        <dsp:cNvSpPr/>
      </dsp:nvSpPr>
      <dsp:spPr>
        <a:xfrm>
          <a:off x="5983262" y="811598"/>
          <a:ext cx="1928330" cy="1928330"/>
        </a:xfrm>
        <a:prstGeom prst="roundRect">
          <a:avLst>
            <a:gd name="adj" fmla="val 10000"/>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8DA39-9C77-4494-86F0-CD95F0E03FE0}">
      <dsp:nvSpPr>
        <dsp:cNvPr id="0" name=""/>
        <dsp:cNvSpPr/>
      </dsp:nvSpPr>
      <dsp:spPr>
        <a:xfrm>
          <a:off x="6297176" y="1968596"/>
          <a:ext cx="1928330" cy="192833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Production</a:t>
          </a:r>
          <a:endParaRPr lang="en-US" sz="20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Quality</a:t>
          </a:r>
          <a:endParaRPr lang="en-US" sz="160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Compliance</a:t>
          </a:r>
          <a:endParaRPr lang="en-US" sz="1600" kern="1200" dirty="0">
            <a:effectLst>
              <a:outerShdw blurRad="38100" dist="38100" dir="2700000" algn="tl">
                <a:srgbClr val="000000">
                  <a:alpha val="43137"/>
                </a:srgbClr>
              </a:outerShdw>
            </a:effectLst>
          </a:endParaRPr>
        </a:p>
      </dsp:txBody>
      <dsp:txXfrm>
        <a:off x="6353655" y="2025075"/>
        <a:ext cx="1815372" cy="1815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2E5DA-0924-445C-93BE-E6F40D3123ED}"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4F2A2-BFC9-4423-87E2-7D9F8FFF991B}" type="slidenum">
              <a:rPr lang="en-US" smtClean="0"/>
              <a:t>‹#›</a:t>
            </a:fld>
            <a:endParaRPr lang="en-US"/>
          </a:p>
        </p:txBody>
      </p:sp>
    </p:spTree>
    <p:extLst>
      <p:ext uri="{BB962C8B-B14F-4D97-AF65-F5344CB8AC3E}">
        <p14:creationId xmlns:p14="http://schemas.microsoft.com/office/powerpoint/2010/main" val="20619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5E198804-9721-44E8-9A6A-598F1E1B7D96}" type="slidenum">
              <a:rPr lang="en-US"/>
              <a:pPr/>
              <a:t>7</a:t>
            </a:fld>
            <a:endParaRPr lang="en-US"/>
          </a:p>
        </p:txBody>
      </p:sp>
    </p:spTree>
    <p:extLst>
      <p:ext uri="{BB962C8B-B14F-4D97-AF65-F5344CB8AC3E}">
        <p14:creationId xmlns:p14="http://schemas.microsoft.com/office/powerpoint/2010/main" val="232650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5E198804-9721-44E8-9A6A-598F1E1B7D96}" type="slidenum">
              <a:rPr lang="en-US"/>
              <a:pPr/>
              <a:t>8</a:t>
            </a:fld>
            <a:endParaRPr lang="en-US"/>
          </a:p>
        </p:txBody>
      </p:sp>
    </p:spTree>
    <p:extLst>
      <p:ext uri="{BB962C8B-B14F-4D97-AF65-F5344CB8AC3E}">
        <p14:creationId xmlns:p14="http://schemas.microsoft.com/office/powerpoint/2010/main" val="232650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74F2A2-BFC9-4423-87E2-7D9F8FFF991B}" type="slidenum">
              <a:rPr lang="en-US" smtClean="0"/>
              <a:t>21</a:t>
            </a:fld>
            <a:endParaRPr lang="en-US"/>
          </a:p>
        </p:txBody>
      </p:sp>
    </p:spTree>
    <p:extLst>
      <p:ext uri="{BB962C8B-B14F-4D97-AF65-F5344CB8AC3E}">
        <p14:creationId xmlns:p14="http://schemas.microsoft.com/office/powerpoint/2010/main" val="338151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74F2A2-BFC9-4423-87E2-7D9F8FFF991B}" type="slidenum">
              <a:rPr lang="en-US" smtClean="0"/>
              <a:t>22</a:t>
            </a:fld>
            <a:endParaRPr lang="en-US"/>
          </a:p>
        </p:txBody>
      </p:sp>
    </p:spTree>
    <p:extLst>
      <p:ext uri="{BB962C8B-B14F-4D97-AF65-F5344CB8AC3E}">
        <p14:creationId xmlns:p14="http://schemas.microsoft.com/office/powerpoint/2010/main" val="1211015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F9C73C0-4D0C-47B8-A2E8-D358FFF283D2}" type="datetimeFigureOut">
              <a:rPr lang="en-US" smtClean="0"/>
              <a:t>10/19/2017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ACBDA0-3E5E-4884-8FDE-56629721B4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C73C0-4D0C-47B8-A2E8-D358FFF283D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BDA0-3E5E-4884-8FDE-56629721B4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C73C0-4D0C-47B8-A2E8-D358FFF283D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BDA0-3E5E-4884-8FDE-56629721B4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C73C0-4D0C-47B8-A2E8-D358FFF283D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BDA0-3E5E-4884-8FDE-56629721B4D0}"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9C73C0-4D0C-47B8-A2E8-D358FFF283D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CBDA0-3E5E-4884-8FDE-56629721B4D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9C73C0-4D0C-47B8-A2E8-D358FFF283D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BDA0-3E5E-4884-8FDE-56629721B4D0}"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9C73C0-4D0C-47B8-A2E8-D358FFF283D2}"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CBDA0-3E5E-4884-8FDE-56629721B4D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9C73C0-4D0C-47B8-A2E8-D358FFF283D2}"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CBDA0-3E5E-4884-8FDE-56629721B4D0}"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C73C0-4D0C-47B8-A2E8-D358FFF283D2}"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CBDA0-3E5E-4884-8FDE-56629721B4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F9C73C0-4D0C-47B8-A2E8-D358FFF283D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CBDA0-3E5E-4884-8FDE-56629721B4D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F9C73C0-4D0C-47B8-A2E8-D358FFF283D2}" type="datetimeFigureOut">
              <a:rPr lang="en-US" smtClean="0"/>
              <a:t>10/19/2017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ACBDA0-3E5E-4884-8FDE-56629721B4D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9C73C0-4D0C-47B8-A2E8-D358FFF283D2}" type="datetimeFigureOut">
              <a:rPr lang="en-US" smtClean="0"/>
              <a:t>10/19/2017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ACBDA0-3E5E-4884-8FDE-56629721B4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racosta.edu/bioman" TargetMode="External"/><Relationship Id="rId2" Type="http://schemas.openxmlformats.org/officeDocument/2006/relationships/hyperlink" Target="http://www.miracosta.edu/biote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miracosta.edu/care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andiegobusiness.org/our-economy/life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592" y="2514600"/>
            <a:ext cx="7620000" cy="990600"/>
          </a:xfrm>
        </p:spPr>
        <p:txBody>
          <a:bodyPr>
            <a:normAutofit/>
          </a:bodyPr>
          <a:lstStyle/>
          <a:p>
            <a:r>
              <a:rPr lang="en-US" dirty="0" smtClean="0">
                <a:effectLst>
                  <a:reflection blurRad="6350" endPos="0" dir="5400000" sy="-100000" algn="bl" rotWithShape="0"/>
                </a:effectLst>
              </a:rPr>
              <a:t>Careers in Biotechnology</a:t>
            </a:r>
            <a:endParaRPr lang="en-US" sz="3600" i="1" dirty="0"/>
          </a:p>
        </p:txBody>
      </p:sp>
      <p:sp>
        <p:nvSpPr>
          <p:cNvPr id="3" name="Subtitle 2"/>
          <p:cNvSpPr>
            <a:spLocks noGrp="1"/>
          </p:cNvSpPr>
          <p:nvPr>
            <p:ph type="subTitle" idx="1"/>
          </p:nvPr>
        </p:nvSpPr>
        <p:spPr>
          <a:xfrm>
            <a:off x="355092" y="3581400"/>
            <a:ext cx="8001000" cy="1295400"/>
          </a:xfrm>
        </p:spPr>
        <p:txBody>
          <a:bodyPr>
            <a:normAutofit lnSpcReduction="10000"/>
          </a:bodyPr>
          <a:lstStyle/>
          <a:p>
            <a:pPr algn="ctr"/>
            <a:r>
              <a:rPr lang="en-US" i="1" dirty="0" smtClean="0"/>
              <a:t>A presentation by faculty members and program graduates (Biotechnology) and the Career Center at </a:t>
            </a:r>
            <a:r>
              <a:rPr lang="en-US" i="1" dirty="0" err="1" smtClean="0"/>
              <a:t>MiraCosta</a:t>
            </a:r>
            <a:r>
              <a:rPr lang="en-US" i="1" dirty="0" smtClean="0"/>
              <a:t> College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5400" y="762000"/>
            <a:ext cx="6120384" cy="2002536"/>
          </a:xfrm>
          <a:prstGeom prst="rect">
            <a:avLst/>
          </a:prstGeom>
        </p:spPr>
      </p:pic>
      <p:sp>
        <p:nvSpPr>
          <p:cNvPr id="5" name="TextBox 4"/>
          <p:cNvSpPr txBox="1"/>
          <p:nvPr/>
        </p:nvSpPr>
        <p:spPr>
          <a:xfrm>
            <a:off x="2971800" y="5943600"/>
            <a:ext cx="2438400" cy="369332"/>
          </a:xfrm>
          <a:prstGeom prst="rect">
            <a:avLst/>
          </a:prstGeom>
          <a:noFill/>
        </p:spPr>
        <p:txBody>
          <a:bodyPr wrap="square" rtlCol="0">
            <a:spAutoFit/>
          </a:bodyPr>
          <a:lstStyle/>
          <a:p>
            <a:r>
              <a:rPr lang="en-US" dirty="0" smtClean="0"/>
              <a:t>October 18, 2017</a:t>
            </a:r>
            <a:endParaRPr lang="en-US" dirty="0"/>
          </a:p>
        </p:txBody>
      </p:sp>
    </p:spTree>
    <p:extLst>
      <p:ext uri="{BB962C8B-B14F-4D97-AF65-F5344CB8AC3E}">
        <p14:creationId xmlns:p14="http://schemas.microsoft.com/office/powerpoint/2010/main" val="6254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953000"/>
          </a:xfrm>
        </p:spPr>
        <p:txBody>
          <a:bodyPr>
            <a:normAutofit fontScale="85000" lnSpcReduction="20000"/>
          </a:bodyPr>
          <a:lstStyle/>
          <a:p>
            <a:r>
              <a:rPr lang="en-US" dirty="0" smtClean="0"/>
              <a:t>Laboratory Skills COP (11-12 U)</a:t>
            </a:r>
          </a:p>
          <a:p>
            <a:pPr lvl="1"/>
            <a:r>
              <a:rPr lang="en-US" dirty="0" smtClean="0"/>
              <a:t>Introduction to the industry and general lab techniques; targets the novice, those trying out the field</a:t>
            </a:r>
          </a:p>
          <a:p>
            <a:pPr lvl="1"/>
            <a:endParaRPr lang="en-US" dirty="0" smtClean="0"/>
          </a:p>
          <a:p>
            <a:r>
              <a:rPr lang="en-US" dirty="0" smtClean="0"/>
              <a:t>Bioprocess Technology COA (12 U)</a:t>
            </a:r>
          </a:p>
          <a:p>
            <a:pPr lvl="1"/>
            <a:r>
              <a:rPr lang="en-US" dirty="0" smtClean="0"/>
              <a:t>Preparation for entry level employment in a regulated environment focused on the production of biologics; also used to extend skills of traditionally trained scientists already working in non-regulated settings</a:t>
            </a:r>
          </a:p>
          <a:p>
            <a:pPr lvl="1"/>
            <a:endParaRPr lang="en-US" dirty="0" smtClean="0"/>
          </a:p>
          <a:p>
            <a:r>
              <a:rPr lang="en-US" dirty="0" smtClean="0"/>
              <a:t>Research and Development Associate Degree and Certificate of Achievement (41-45 U)</a:t>
            </a:r>
          </a:p>
          <a:p>
            <a:pPr lvl="1"/>
            <a:r>
              <a:rPr lang="en-US" dirty="0" smtClean="0"/>
              <a:t>Preparation for employment in science settings focused on discovery/investigation; “bench science”.  Requires more academic preparation in math, biology, chemistry; enhances skills/knowledge of students who may transfer as biology majors to a 4 year university</a:t>
            </a:r>
          </a:p>
          <a:p>
            <a:pPr lvl="1"/>
            <a:endParaRPr lang="en-US" dirty="0" smtClean="0"/>
          </a:p>
          <a:p>
            <a:endParaRPr lang="en-US" dirty="0"/>
          </a:p>
        </p:txBody>
      </p:sp>
      <p:sp>
        <p:nvSpPr>
          <p:cNvPr id="2" name="Title 1"/>
          <p:cNvSpPr>
            <a:spLocks noGrp="1"/>
          </p:cNvSpPr>
          <p:nvPr>
            <p:ph type="title"/>
          </p:nvPr>
        </p:nvSpPr>
        <p:spPr/>
        <p:txBody>
          <a:bodyPr/>
          <a:lstStyle/>
          <a:p>
            <a:r>
              <a:rPr lang="en-US" dirty="0" smtClean="0"/>
              <a:t>Current programs:</a:t>
            </a:r>
            <a:endParaRPr lang="en-US" dirty="0"/>
          </a:p>
        </p:txBody>
      </p:sp>
    </p:spTree>
    <p:extLst>
      <p:ext uri="{BB962C8B-B14F-4D97-AF65-F5344CB8AC3E}">
        <p14:creationId xmlns:p14="http://schemas.microsoft.com/office/powerpoint/2010/main" val="1691037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New</a:t>
            </a:r>
            <a:r>
              <a:rPr lang="en-US" dirty="0" smtClean="0"/>
              <a:t> Certificate of Achievement and Associate’s Degree in Science in </a:t>
            </a:r>
            <a:r>
              <a:rPr lang="en-US" dirty="0" err="1" smtClean="0"/>
              <a:t>Biomanufacturing</a:t>
            </a:r>
            <a:r>
              <a:rPr lang="en-US" dirty="0" smtClean="0"/>
              <a:t> (40-41 U)</a:t>
            </a:r>
          </a:p>
          <a:p>
            <a:pPr lvl="1"/>
            <a:r>
              <a:rPr lang="en-US" dirty="0" smtClean="0"/>
              <a:t>Specifically fulfills requirements for advancement to the bachelors degree in </a:t>
            </a:r>
            <a:r>
              <a:rPr lang="en-US" dirty="0" err="1" smtClean="0"/>
              <a:t>biomanufacturing</a:t>
            </a:r>
            <a:endParaRPr lang="en-US" dirty="0" smtClean="0"/>
          </a:p>
          <a:p>
            <a:r>
              <a:rPr lang="en-US" b="1" dirty="0" smtClean="0"/>
              <a:t>New</a:t>
            </a:r>
            <a:r>
              <a:rPr lang="en-US" dirty="0" smtClean="0"/>
              <a:t> Bachelor’s Degree in </a:t>
            </a:r>
            <a:r>
              <a:rPr lang="en-US" dirty="0" err="1" smtClean="0"/>
              <a:t>Biomanufacturing</a:t>
            </a:r>
            <a:r>
              <a:rPr lang="en-US" dirty="0" smtClean="0"/>
              <a:t> </a:t>
            </a:r>
          </a:p>
          <a:p>
            <a:pPr lvl="1"/>
            <a:r>
              <a:rPr lang="en-US" dirty="0" smtClean="0"/>
              <a:t>Built on AS in </a:t>
            </a:r>
            <a:r>
              <a:rPr lang="en-US" dirty="0" err="1" smtClean="0"/>
              <a:t>Biomanufacturing</a:t>
            </a:r>
            <a:endParaRPr lang="en-US" dirty="0" smtClean="0"/>
          </a:p>
          <a:p>
            <a:pPr lvl="1"/>
            <a:r>
              <a:rPr lang="en-US" dirty="0" smtClean="0"/>
              <a:t>36 U of upper division courses in the major (</a:t>
            </a:r>
            <a:r>
              <a:rPr lang="en-US" dirty="0" err="1" smtClean="0"/>
              <a:t>biomanufacturing</a:t>
            </a:r>
            <a:r>
              <a:rPr lang="en-US" dirty="0" smtClean="0"/>
              <a:t>)</a:t>
            </a:r>
          </a:p>
          <a:p>
            <a:pPr lvl="1"/>
            <a:r>
              <a:rPr lang="en-US" dirty="0" smtClean="0"/>
              <a:t>9 U of upper division general education courses</a:t>
            </a:r>
          </a:p>
          <a:p>
            <a:endParaRPr lang="en-US" dirty="0"/>
          </a:p>
        </p:txBody>
      </p:sp>
      <p:sp>
        <p:nvSpPr>
          <p:cNvPr id="2" name="Title 1"/>
          <p:cNvSpPr>
            <a:spLocks noGrp="1"/>
          </p:cNvSpPr>
          <p:nvPr>
            <p:ph type="title"/>
          </p:nvPr>
        </p:nvSpPr>
        <p:spPr/>
        <p:txBody>
          <a:bodyPr/>
          <a:lstStyle/>
          <a:p>
            <a:r>
              <a:rPr lang="en-US" dirty="0" smtClean="0"/>
              <a:t>Fall 2017</a:t>
            </a:r>
            <a:endParaRPr lang="en-US" dirty="0"/>
          </a:p>
        </p:txBody>
      </p:sp>
    </p:spTree>
    <p:extLst>
      <p:ext uri="{BB962C8B-B14F-4D97-AF65-F5344CB8AC3E}">
        <p14:creationId xmlns:p14="http://schemas.microsoft.com/office/powerpoint/2010/main" val="164013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r>
              <a:rPr lang="en-US" b="1" dirty="0" smtClean="0">
                <a:solidFill>
                  <a:schemeClr val="accent1"/>
                </a:solidFill>
              </a:rPr>
              <a:t>All</a:t>
            </a:r>
            <a:r>
              <a:rPr lang="en-US" b="1" dirty="0" smtClean="0"/>
              <a:t> </a:t>
            </a:r>
            <a:r>
              <a:rPr lang="en-US" dirty="0" smtClean="0"/>
              <a:t>programs begin with a solid academic foundation in STEM:  general biology, math (algebra and statistics) and chemistry</a:t>
            </a:r>
          </a:p>
          <a:p>
            <a:pPr marL="109728" indent="0">
              <a:buNone/>
            </a:pPr>
            <a:endParaRPr lang="en-US" dirty="0" smtClean="0"/>
          </a:p>
          <a:p>
            <a:r>
              <a:rPr lang="en-US" dirty="0" smtClean="0"/>
              <a:t>Enroll in </a:t>
            </a:r>
          </a:p>
          <a:p>
            <a:pPr lvl="3"/>
            <a:r>
              <a:rPr lang="en-US" dirty="0" smtClean="0"/>
              <a:t>BIO105 (Introductory Biology: Biotechnology and Society)</a:t>
            </a:r>
          </a:p>
          <a:p>
            <a:pPr lvl="3"/>
            <a:r>
              <a:rPr lang="en-US" dirty="0" smtClean="0"/>
              <a:t>CHEM110 (General Chemistry)</a:t>
            </a:r>
          </a:p>
          <a:p>
            <a:pPr lvl="3"/>
            <a:r>
              <a:rPr lang="en-US" dirty="0" smtClean="0"/>
              <a:t>MATH64 (Intermediate Algebra)</a:t>
            </a:r>
          </a:p>
          <a:p>
            <a:pPr lvl="3"/>
            <a:r>
              <a:rPr lang="en-US" dirty="0" smtClean="0"/>
              <a:t>BTEC180 (Biostatistics)</a:t>
            </a:r>
          </a:p>
        </p:txBody>
      </p:sp>
      <p:sp>
        <p:nvSpPr>
          <p:cNvPr id="3" name="Title 2"/>
          <p:cNvSpPr>
            <a:spLocks noGrp="1"/>
          </p:cNvSpPr>
          <p:nvPr>
            <p:ph type="title"/>
          </p:nvPr>
        </p:nvSpPr>
        <p:spPr/>
        <p:txBody>
          <a:bodyPr/>
          <a:lstStyle/>
          <a:p>
            <a:r>
              <a:rPr lang="en-US" dirty="0" smtClean="0"/>
              <a:t>Where to start..</a:t>
            </a:r>
            <a:endParaRPr lang="en-US" dirty="0"/>
          </a:p>
        </p:txBody>
      </p:sp>
    </p:spTree>
    <p:extLst>
      <p:ext uri="{BB962C8B-B14F-4D97-AF65-F5344CB8AC3E}">
        <p14:creationId xmlns:p14="http://schemas.microsoft.com/office/powerpoint/2010/main" val="3085356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lstStyle/>
          <a:p>
            <a:r>
              <a:rPr lang="en-US" dirty="0" smtClean="0"/>
              <a:t>Enroll in the following courses to learn more about the industry and your specific interests, all while gaining employable entry-level lab skills</a:t>
            </a:r>
          </a:p>
          <a:p>
            <a:pPr lvl="1"/>
            <a:r>
              <a:rPr lang="en-US" dirty="0"/>
              <a:t>BTEC110 (Basic techniques in biotechnology)</a:t>
            </a:r>
          </a:p>
          <a:p>
            <a:pPr lvl="1"/>
            <a:r>
              <a:rPr lang="en-US" dirty="0"/>
              <a:t>BTEC120 (Business </a:t>
            </a:r>
            <a:r>
              <a:rPr lang="en-US" dirty="0" smtClean="0"/>
              <a:t>&amp; regulatory </a:t>
            </a:r>
            <a:r>
              <a:rPr lang="en-US" dirty="0"/>
              <a:t>practices in </a:t>
            </a:r>
            <a:r>
              <a:rPr lang="en-US" dirty="0" smtClean="0"/>
              <a:t>biotech)</a:t>
            </a:r>
            <a:endParaRPr lang="en-US" dirty="0"/>
          </a:p>
          <a:p>
            <a:endParaRPr lang="en-US" dirty="0" smtClean="0"/>
          </a:p>
          <a:p>
            <a:r>
              <a:rPr lang="en-US" dirty="0" smtClean="0"/>
              <a:t>Complete general chemistry (CHEM111)</a:t>
            </a:r>
          </a:p>
          <a:p>
            <a:pPr marL="109728"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Then, investigate the field of biotechnology:</a:t>
            </a:r>
            <a:endParaRPr lang="en-US" dirty="0"/>
          </a:p>
        </p:txBody>
      </p:sp>
    </p:spTree>
    <p:extLst>
      <p:ext uri="{BB962C8B-B14F-4D97-AF65-F5344CB8AC3E}">
        <p14:creationId xmlns:p14="http://schemas.microsoft.com/office/powerpoint/2010/main" val="4017602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Perhaps ask yourself the following:</a:t>
            </a:r>
          </a:p>
          <a:p>
            <a:pPr lvl="1"/>
            <a:r>
              <a:rPr lang="en-US" dirty="0" smtClean="0"/>
              <a:t>Do you like the undefined process of discovery, of trying new approaches, always moving in new directions, facing failure and regrouping, engaging in academic discussions of science, working largely unsupervised?</a:t>
            </a:r>
          </a:p>
          <a:p>
            <a:pPr marL="393192" lvl="1" indent="0">
              <a:buNone/>
            </a:pPr>
            <a:r>
              <a:rPr lang="en-US" i="1" dirty="0" smtClean="0"/>
              <a:t>Or</a:t>
            </a:r>
          </a:p>
          <a:p>
            <a:pPr lvl="1"/>
            <a:r>
              <a:rPr lang="en-US" dirty="0" smtClean="0"/>
              <a:t>Do you like knowing what needs to be done and working to ensure that it goes smoothly, identifying and troubleshooting problems, following procedures to ensure quality and reproducibility of the outcomes, actually making a product?</a:t>
            </a:r>
            <a:endParaRPr lang="en-US" dirty="0"/>
          </a:p>
        </p:txBody>
      </p:sp>
      <p:sp>
        <p:nvSpPr>
          <p:cNvPr id="3" name="Title 2"/>
          <p:cNvSpPr>
            <a:spLocks noGrp="1"/>
          </p:cNvSpPr>
          <p:nvPr>
            <p:ph type="title"/>
          </p:nvPr>
        </p:nvSpPr>
        <p:spPr/>
        <p:txBody>
          <a:bodyPr>
            <a:normAutofit fontScale="90000"/>
          </a:bodyPr>
          <a:lstStyle/>
          <a:p>
            <a:r>
              <a:rPr lang="en-US" dirty="0"/>
              <a:t>D</a:t>
            </a:r>
            <a:r>
              <a:rPr lang="en-US" dirty="0" smtClean="0"/>
              <a:t>efine your focus:   </a:t>
            </a:r>
            <a:br>
              <a:rPr lang="en-US" dirty="0" smtClean="0"/>
            </a:br>
            <a:r>
              <a:rPr lang="en-US" dirty="0" smtClean="0"/>
              <a:t>R&amp;D or Manufacturing???</a:t>
            </a:r>
            <a:endParaRPr lang="en-US" dirty="0"/>
          </a:p>
        </p:txBody>
      </p:sp>
    </p:spTree>
    <p:extLst>
      <p:ext uri="{BB962C8B-B14F-4D97-AF65-F5344CB8AC3E}">
        <p14:creationId xmlns:p14="http://schemas.microsoft.com/office/powerpoint/2010/main" val="388357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Complete BTEC elective coursework to earn an Associate’s degree in Research and Development</a:t>
            </a:r>
          </a:p>
          <a:p>
            <a:r>
              <a:rPr lang="en-US" dirty="0" smtClean="0"/>
              <a:t>Obtain an internship and/or entry level employment as a bench scientist </a:t>
            </a:r>
            <a:r>
              <a:rPr lang="en-US" dirty="0"/>
              <a:t>to get real life experience </a:t>
            </a:r>
            <a:endParaRPr lang="en-US" dirty="0" smtClean="0"/>
          </a:p>
          <a:p>
            <a:r>
              <a:rPr lang="en-US" dirty="0" smtClean="0"/>
              <a:t>Complete additional coursework that would allow you to transfer to a university as a biology major </a:t>
            </a:r>
          </a:p>
          <a:p>
            <a:pPr lvl="1"/>
            <a:r>
              <a:rPr lang="en-US" dirty="0" smtClean="0"/>
              <a:t>Physics, calculus, majors biology (202/204)</a:t>
            </a:r>
          </a:p>
          <a:p>
            <a:pPr lvl="1"/>
            <a:r>
              <a:rPr lang="en-US" dirty="0"/>
              <a:t>S</a:t>
            </a:r>
            <a:r>
              <a:rPr lang="en-US" dirty="0" smtClean="0"/>
              <a:t>ee Assist.org or a </a:t>
            </a:r>
            <a:r>
              <a:rPr lang="en-US" dirty="0" err="1" smtClean="0"/>
              <a:t>MiraCosta</a:t>
            </a:r>
            <a:r>
              <a:rPr lang="en-US" dirty="0" smtClean="0"/>
              <a:t> counselor</a:t>
            </a:r>
            <a:endParaRPr lang="en-US" dirty="0"/>
          </a:p>
        </p:txBody>
      </p:sp>
      <p:sp>
        <p:nvSpPr>
          <p:cNvPr id="3" name="Title 2"/>
          <p:cNvSpPr>
            <a:spLocks noGrp="1"/>
          </p:cNvSpPr>
          <p:nvPr>
            <p:ph type="title"/>
          </p:nvPr>
        </p:nvSpPr>
        <p:spPr/>
        <p:txBody>
          <a:bodyPr/>
          <a:lstStyle/>
          <a:p>
            <a:r>
              <a:rPr lang="en-US" dirty="0" smtClean="0"/>
              <a:t>If R&amp;D is your goal/focus:</a:t>
            </a:r>
            <a:endParaRPr lang="en-US" dirty="0"/>
          </a:p>
        </p:txBody>
      </p:sp>
    </p:spTree>
    <p:extLst>
      <p:ext uri="{BB962C8B-B14F-4D97-AF65-F5344CB8AC3E}">
        <p14:creationId xmlns:p14="http://schemas.microsoft.com/office/powerpoint/2010/main" val="254739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a:bodyPr>
          <a:lstStyle/>
          <a:p>
            <a:r>
              <a:rPr lang="en-US" dirty="0"/>
              <a:t>Complete </a:t>
            </a:r>
            <a:r>
              <a:rPr lang="en-US" dirty="0" smtClean="0"/>
              <a:t>BTEC elective </a:t>
            </a:r>
            <a:r>
              <a:rPr lang="en-US" dirty="0"/>
              <a:t>coursework to earn an Associate’s degree in </a:t>
            </a:r>
            <a:r>
              <a:rPr lang="en-US" dirty="0" err="1" smtClean="0"/>
              <a:t>Biomanufacturing</a:t>
            </a:r>
            <a:endParaRPr lang="en-US" dirty="0"/>
          </a:p>
          <a:p>
            <a:r>
              <a:rPr lang="en-US" dirty="0"/>
              <a:t>Obtain </a:t>
            </a:r>
            <a:r>
              <a:rPr lang="en-US" dirty="0" smtClean="0"/>
              <a:t>entry </a:t>
            </a:r>
            <a:r>
              <a:rPr lang="en-US" dirty="0"/>
              <a:t>level employment </a:t>
            </a:r>
            <a:r>
              <a:rPr lang="en-US" dirty="0" smtClean="0"/>
              <a:t>in </a:t>
            </a:r>
            <a:r>
              <a:rPr lang="en-US" dirty="0" err="1" smtClean="0"/>
              <a:t>biomanufacturing</a:t>
            </a:r>
            <a:r>
              <a:rPr lang="en-US" dirty="0" smtClean="0"/>
              <a:t>, </a:t>
            </a:r>
          </a:p>
          <a:p>
            <a:pPr marL="109728" indent="0">
              <a:buNone/>
            </a:pPr>
            <a:r>
              <a:rPr lang="en-US" i="1" dirty="0" smtClean="0"/>
              <a:t>Or</a:t>
            </a:r>
            <a:endParaRPr lang="en-US" i="1" dirty="0"/>
          </a:p>
          <a:p>
            <a:r>
              <a:rPr lang="en-US" dirty="0" smtClean="0"/>
              <a:t>Apply for the bachelor’s degree program in </a:t>
            </a:r>
            <a:r>
              <a:rPr lang="en-US" dirty="0" err="1" smtClean="0"/>
              <a:t>biomanufacturing</a:t>
            </a:r>
            <a:r>
              <a:rPr lang="en-US" dirty="0" smtClean="0"/>
              <a:t> at </a:t>
            </a:r>
            <a:r>
              <a:rPr lang="en-US" dirty="0" err="1" smtClean="0"/>
              <a:t>MiraCosta</a:t>
            </a:r>
            <a:r>
              <a:rPr lang="en-US" dirty="0" smtClean="0"/>
              <a:t> College to qualify for advanced positions in the manufacturing sector of the biotechnology industry</a:t>
            </a:r>
            <a:endParaRPr lang="en-US" dirty="0"/>
          </a:p>
        </p:txBody>
      </p:sp>
      <p:sp>
        <p:nvSpPr>
          <p:cNvPr id="3" name="Title 2"/>
          <p:cNvSpPr>
            <a:spLocks noGrp="1"/>
          </p:cNvSpPr>
          <p:nvPr>
            <p:ph type="title"/>
          </p:nvPr>
        </p:nvSpPr>
        <p:spPr/>
        <p:txBody>
          <a:bodyPr>
            <a:normAutofit fontScale="90000"/>
          </a:bodyPr>
          <a:lstStyle/>
          <a:p>
            <a:r>
              <a:rPr lang="en-US" dirty="0" smtClean="0"/>
              <a:t>If manufacturing is your goal/focus:</a:t>
            </a:r>
            <a:endParaRPr lang="en-US" dirty="0"/>
          </a:p>
        </p:txBody>
      </p:sp>
    </p:spTree>
    <p:extLst>
      <p:ext uri="{BB962C8B-B14F-4D97-AF65-F5344CB8AC3E}">
        <p14:creationId xmlns:p14="http://schemas.microsoft.com/office/powerpoint/2010/main" val="546345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023" y="839672"/>
            <a:ext cx="6459413" cy="5561128"/>
          </a:xfrm>
        </p:spPr>
        <p:txBody>
          <a:bodyPr>
            <a:normAutofit fontScale="92500" lnSpcReduction="10000"/>
          </a:bodyPr>
          <a:lstStyle/>
          <a:p>
            <a:r>
              <a:rPr lang="en-US" u="sng" dirty="0"/>
              <a:t>Manufacturing and Services</a:t>
            </a:r>
            <a:r>
              <a:rPr lang="en-US" dirty="0"/>
              <a:t>:</a:t>
            </a:r>
          </a:p>
          <a:p>
            <a:pPr lvl="1">
              <a:buFont typeface="Wingdings" panose="05000000000000000000" pitchFamily="2" charset="2"/>
              <a:buChar char="Ø"/>
            </a:pPr>
            <a:r>
              <a:rPr lang="en-US" dirty="0" smtClean="0"/>
              <a:t>Manufacturing Technician, Associate,</a:t>
            </a:r>
          </a:p>
          <a:p>
            <a:pPr marL="393192" lvl="1" indent="0">
              <a:buNone/>
            </a:pPr>
            <a:r>
              <a:rPr lang="en-US" dirty="0" smtClean="0"/>
              <a:t>Supervisor </a:t>
            </a:r>
          </a:p>
          <a:p>
            <a:pPr lvl="1">
              <a:buFont typeface="Wingdings" panose="05000000000000000000" pitchFamily="2" charset="2"/>
              <a:buChar char="Ø"/>
            </a:pPr>
            <a:r>
              <a:rPr lang="en-US" dirty="0" smtClean="0"/>
              <a:t>Process Development Technician, Associate, Supervisor</a:t>
            </a:r>
            <a:endParaRPr lang="en-US" dirty="0"/>
          </a:p>
          <a:p>
            <a:r>
              <a:rPr lang="en-US" u="sng" dirty="0" smtClean="0"/>
              <a:t>Quality Control and Assurance:</a:t>
            </a:r>
          </a:p>
          <a:p>
            <a:pPr lvl="1">
              <a:buFont typeface="Wingdings" panose="05000000000000000000" pitchFamily="2" charset="2"/>
              <a:buChar char="Ø"/>
            </a:pPr>
            <a:r>
              <a:rPr lang="en-US" dirty="0"/>
              <a:t>QC </a:t>
            </a:r>
            <a:r>
              <a:rPr lang="en-US" dirty="0" smtClean="0"/>
              <a:t>Technician, Analyst, Supervisor</a:t>
            </a:r>
          </a:p>
          <a:p>
            <a:pPr lvl="1">
              <a:buFont typeface="Wingdings" panose="05000000000000000000" pitchFamily="2" charset="2"/>
              <a:buChar char="Ø"/>
            </a:pPr>
            <a:r>
              <a:rPr lang="en-US" dirty="0" smtClean="0"/>
              <a:t>Documentation Specialist</a:t>
            </a:r>
          </a:p>
          <a:p>
            <a:r>
              <a:rPr lang="en-US" u="sng" dirty="0" smtClean="0"/>
              <a:t>Clinical Research:</a:t>
            </a:r>
          </a:p>
          <a:p>
            <a:pPr lvl="1">
              <a:buFont typeface="Wingdings" panose="05000000000000000000" pitchFamily="2" charset="2"/>
              <a:buChar char="Ø"/>
            </a:pPr>
            <a:r>
              <a:rPr lang="en-US" dirty="0" smtClean="0"/>
              <a:t>Regulatory Affairs Associate, Manager</a:t>
            </a:r>
            <a:endParaRPr lang="en-US" dirty="0"/>
          </a:p>
          <a:p>
            <a:r>
              <a:rPr lang="en-US" u="sng" dirty="0"/>
              <a:t>Operations</a:t>
            </a:r>
            <a:r>
              <a:rPr lang="en-US" dirty="0"/>
              <a:t>:</a:t>
            </a:r>
          </a:p>
          <a:p>
            <a:pPr lvl="1">
              <a:buFont typeface="Wingdings" panose="05000000000000000000" pitchFamily="2" charset="2"/>
              <a:buChar char="Ø"/>
            </a:pPr>
            <a:r>
              <a:rPr lang="en-US" dirty="0" smtClean="0"/>
              <a:t>Life </a:t>
            </a:r>
            <a:r>
              <a:rPr lang="en-US" dirty="0"/>
              <a:t>Cycle </a:t>
            </a:r>
            <a:r>
              <a:rPr lang="en-US" dirty="0" smtClean="0"/>
              <a:t>Management: Product Manager</a:t>
            </a:r>
            <a:endParaRPr lang="en-US" dirty="0"/>
          </a:p>
          <a:p>
            <a:pPr lvl="1">
              <a:buFont typeface="Wingdings" panose="05000000000000000000" pitchFamily="2" charset="2"/>
              <a:buChar char="Ø"/>
            </a:pPr>
            <a:r>
              <a:rPr lang="en-US" dirty="0"/>
              <a:t>Supply Chain and Enterprise Resource </a:t>
            </a:r>
            <a:r>
              <a:rPr lang="en-US" dirty="0" smtClean="0"/>
              <a:t>Planning/Specialist</a:t>
            </a:r>
            <a:endParaRPr lang="en-US" dirty="0"/>
          </a:p>
          <a:p>
            <a:pPr lvl="1">
              <a:buFont typeface="Wingdings" panose="05000000000000000000" pitchFamily="2" charset="2"/>
              <a:buChar char="Ø"/>
            </a:pPr>
            <a:r>
              <a:rPr lang="en-US" dirty="0"/>
              <a:t>Project </a:t>
            </a:r>
            <a:r>
              <a:rPr lang="en-US" dirty="0" smtClean="0"/>
              <a:t>Manager</a:t>
            </a:r>
            <a:endParaRPr lang="en-US" dirty="0"/>
          </a:p>
          <a:p>
            <a:endParaRPr lang="en-US" dirty="0"/>
          </a:p>
        </p:txBody>
      </p:sp>
      <p:sp>
        <p:nvSpPr>
          <p:cNvPr id="3" name="Title 2"/>
          <p:cNvSpPr>
            <a:spLocks noGrp="1"/>
          </p:cNvSpPr>
          <p:nvPr>
            <p:ph type="title"/>
          </p:nvPr>
        </p:nvSpPr>
        <p:spPr>
          <a:xfrm>
            <a:off x="304800" y="-76200"/>
            <a:ext cx="8229600" cy="966552"/>
          </a:xfrm>
        </p:spPr>
        <p:txBody>
          <a:bodyPr>
            <a:normAutofit/>
          </a:bodyPr>
          <a:lstStyle/>
          <a:p>
            <a:r>
              <a:rPr lang="en-US" dirty="0" err="1" smtClean="0"/>
              <a:t>Biomanufacturing</a:t>
            </a:r>
            <a:r>
              <a:rPr lang="en-US" dirty="0" smtClean="0"/>
              <a:t> Careers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826" t="5487"/>
          <a:stretch/>
        </p:blipFill>
        <p:spPr>
          <a:xfrm>
            <a:off x="6074693" y="762000"/>
            <a:ext cx="2916907" cy="20349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733" y="4729172"/>
            <a:ext cx="2917343" cy="1856062"/>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210" y="2796910"/>
            <a:ext cx="2896390" cy="1932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002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Begin by applying to the </a:t>
            </a:r>
            <a:r>
              <a:rPr lang="en-US" u="sng" dirty="0" smtClean="0"/>
              <a:t>college</a:t>
            </a:r>
            <a:r>
              <a:rPr lang="en-US" dirty="0" smtClean="0"/>
              <a:t> using the standard online application</a:t>
            </a:r>
          </a:p>
          <a:p>
            <a:r>
              <a:rPr lang="en-US" dirty="0"/>
              <a:t>Applications </a:t>
            </a:r>
            <a:r>
              <a:rPr lang="en-US" dirty="0" smtClean="0"/>
              <a:t>for the bachelor’s degree program are available on the program website  </a:t>
            </a:r>
            <a:endParaRPr lang="en-US" dirty="0"/>
          </a:p>
          <a:p>
            <a:r>
              <a:rPr lang="en-US" b="1" dirty="0"/>
              <a:t>Application deadline for fall 2018 is November 17, 2017 for first </a:t>
            </a:r>
            <a:r>
              <a:rPr lang="en-US" b="1" dirty="0" smtClean="0"/>
              <a:t>consideration, </a:t>
            </a:r>
            <a:r>
              <a:rPr lang="en-US" dirty="0" smtClean="0"/>
              <a:t>but applications will be accepted until the cohort (30) is full</a:t>
            </a:r>
          </a:p>
          <a:p>
            <a:r>
              <a:rPr lang="en-US" dirty="0" smtClean="0"/>
              <a:t>See Kathy Thiele, program secretary, for questions regarding the application process</a:t>
            </a:r>
            <a:endParaRPr lang="en-US" dirty="0"/>
          </a:p>
        </p:txBody>
      </p:sp>
      <p:sp>
        <p:nvSpPr>
          <p:cNvPr id="3" name="Title 2"/>
          <p:cNvSpPr>
            <a:spLocks noGrp="1"/>
          </p:cNvSpPr>
          <p:nvPr>
            <p:ph type="title"/>
          </p:nvPr>
        </p:nvSpPr>
        <p:spPr>
          <a:xfrm>
            <a:off x="457200" y="274638"/>
            <a:ext cx="8382000" cy="1325562"/>
          </a:xfrm>
        </p:spPr>
        <p:txBody>
          <a:bodyPr>
            <a:normAutofit/>
          </a:bodyPr>
          <a:lstStyle/>
          <a:p>
            <a:r>
              <a:rPr lang="en-US" sz="3200" dirty="0" smtClean="0"/>
              <a:t>How to apply for the bachelor’s degree program in </a:t>
            </a:r>
            <a:r>
              <a:rPr lang="en-US" sz="3200" dirty="0" err="1" smtClean="0"/>
              <a:t>biomanufacturing</a:t>
            </a:r>
            <a:endParaRPr lang="en-US" sz="3200" dirty="0"/>
          </a:p>
        </p:txBody>
      </p:sp>
    </p:spTree>
    <p:extLst>
      <p:ext uri="{BB962C8B-B14F-4D97-AF65-F5344CB8AC3E}">
        <p14:creationId xmlns:p14="http://schemas.microsoft.com/office/powerpoint/2010/main" val="1807310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462271"/>
          </a:xfrm>
        </p:spPr>
        <p:txBody>
          <a:bodyPr>
            <a:normAutofit/>
          </a:bodyPr>
          <a:lstStyle/>
          <a:p>
            <a:r>
              <a:rPr lang="en-US" dirty="0" err="1" smtClean="0"/>
              <a:t>MiraCosta</a:t>
            </a:r>
            <a:r>
              <a:rPr lang="en-US" dirty="0" smtClean="0"/>
              <a:t> Biotechnology Program brochure</a:t>
            </a:r>
          </a:p>
          <a:p>
            <a:pPr marL="109728" indent="0">
              <a:buNone/>
            </a:pPr>
            <a:endParaRPr lang="en-US" dirty="0" smtClean="0"/>
          </a:p>
          <a:p>
            <a:r>
              <a:rPr lang="en-US" dirty="0" err="1" smtClean="0"/>
              <a:t>MiraCosta</a:t>
            </a:r>
            <a:r>
              <a:rPr lang="en-US" dirty="0" smtClean="0"/>
              <a:t> Biotechnology website </a:t>
            </a:r>
            <a:r>
              <a:rPr lang="en-US" dirty="0" smtClean="0">
                <a:hlinkClick r:id="rId2"/>
              </a:rPr>
              <a:t>www.miracosta.edu/biotech</a:t>
            </a:r>
            <a:endParaRPr lang="en-US" dirty="0" smtClean="0"/>
          </a:p>
          <a:p>
            <a:pPr marL="109728" indent="0">
              <a:buNone/>
            </a:pPr>
            <a:endParaRPr lang="en-US" dirty="0" smtClean="0"/>
          </a:p>
          <a:p>
            <a:r>
              <a:rPr lang="en-US" dirty="0" smtClean="0"/>
              <a:t>Info and FAQs on the bachelors degree (including eligibility requirements, application materials and cohort </a:t>
            </a:r>
            <a:r>
              <a:rPr lang="en-US" dirty="0"/>
              <a:t>section process</a:t>
            </a:r>
            <a:r>
              <a:rPr lang="en-US" dirty="0" smtClean="0"/>
              <a:t>)</a:t>
            </a:r>
          </a:p>
          <a:p>
            <a:pPr lvl="1"/>
            <a:r>
              <a:rPr lang="en-US" dirty="0" smtClean="0">
                <a:hlinkClick r:id="rId3"/>
              </a:rPr>
              <a:t>www.miracosta.edu/bioman</a:t>
            </a:r>
            <a:endParaRPr lang="en-US" dirty="0" smtClean="0"/>
          </a:p>
          <a:p>
            <a:pPr marL="393192" lvl="1" indent="0">
              <a:buNone/>
            </a:pPr>
            <a:endParaRPr lang="en-US" dirty="0"/>
          </a:p>
          <a:p>
            <a:endParaRPr lang="en-US" dirty="0"/>
          </a:p>
        </p:txBody>
      </p:sp>
      <p:sp>
        <p:nvSpPr>
          <p:cNvPr id="2" name="Title 1"/>
          <p:cNvSpPr>
            <a:spLocks noGrp="1"/>
          </p:cNvSpPr>
          <p:nvPr>
            <p:ph type="title"/>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3943137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Overview of our local industry/careers in biotechnology (bench-level and manufacturing)</a:t>
            </a:r>
          </a:p>
          <a:p>
            <a:r>
              <a:rPr lang="en-US" dirty="0" err="1" smtClean="0"/>
              <a:t>Miracosta</a:t>
            </a:r>
            <a:r>
              <a:rPr lang="en-US" dirty="0" smtClean="0"/>
              <a:t> College programs in biotechnology</a:t>
            </a:r>
          </a:p>
          <a:p>
            <a:pPr lvl="1"/>
            <a:r>
              <a:rPr lang="en-US" dirty="0"/>
              <a:t>Lower division programs in </a:t>
            </a:r>
            <a:r>
              <a:rPr lang="en-US" dirty="0" smtClean="0"/>
              <a:t>Research &amp; Development   and </a:t>
            </a:r>
            <a:r>
              <a:rPr lang="en-US" dirty="0" err="1" smtClean="0"/>
              <a:t>Biomanufacturing</a:t>
            </a:r>
            <a:endParaRPr lang="en-US" dirty="0"/>
          </a:p>
          <a:p>
            <a:pPr lvl="1"/>
            <a:r>
              <a:rPr lang="en-US" dirty="0"/>
              <a:t>Bachelor’s degree program in </a:t>
            </a:r>
            <a:r>
              <a:rPr lang="en-US" dirty="0" err="1"/>
              <a:t>B</a:t>
            </a:r>
            <a:r>
              <a:rPr lang="en-US" dirty="0" err="1" smtClean="0"/>
              <a:t>iomanfacturing</a:t>
            </a:r>
            <a:endParaRPr lang="en-US" dirty="0" smtClean="0"/>
          </a:p>
          <a:p>
            <a:r>
              <a:rPr lang="en-US" dirty="0" smtClean="0"/>
              <a:t>Panel presentations by program graduates employed in biotechnology</a:t>
            </a:r>
          </a:p>
          <a:p>
            <a:r>
              <a:rPr lang="en-US" dirty="0" smtClean="0"/>
              <a:t>Career Center services</a:t>
            </a:r>
          </a:p>
          <a:p>
            <a:r>
              <a:rPr lang="en-US" dirty="0" smtClean="0"/>
              <a:t>Question/Answer session</a:t>
            </a:r>
          </a:p>
          <a:p>
            <a:r>
              <a:rPr lang="en-US" dirty="0" smtClean="0"/>
              <a:t>Networking, meet and greet</a:t>
            </a:r>
          </a:p>
        </p:txBody>
      </p:sp>
      <p:sp>
        <p:nvSpPr>
          <p:cNvPr id="3" name="Title 2"/>
          <p:cNvSpPr>
            <a:spLocks noGrp="1"/>
          </p:cNvSpPr>
          <p:nvPr>
            <p:ph type="title"/>
          </p:nvPr>
        </p:nvSpPr>
        <p:spPr/>
        <p:txBody>
          <a:bodyPr/>
          <a:lstStyle/>
          <a:p>
            <a:r>
              <a:rPr lang="en-US" dirty="0" smtClean="0"/>
              <a:t>Outline of this presentation</a:t>
            </a:r>
            <a:endParaRPr lang="en-US" dirty="0"/>
          </a:p>
        </p:txBody>
      </p:sp>
    </p:spTree>
    <p:extLst>
      <p:ext uri="{BB962C8B-B14F-4D97-AF65-F5344CB8AC3E}">
        <p14:creationId xmlns:p14="http://schemas.microsoft.com/office/powerpoint/2010/main" val="2785056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1"/>
          </a:xfrm>
        </p:spPr>
        <p:txBody>
          <a:bodyPr/>
          <a:lstStyle/>
          <a:p>
            <a:r>
              <a:rPr lang="en-US" dirty="0" smtClean="0"/>
              <a:t>Panel presentation program graduates employed in the industry</a:t>
            </a:r>
          </a:p>
          <a:p>
            <a:pPr marL="109728" indent="0">
              <a:buNone/>
            </a:pPr>
            <a:endParaRPr lang="en-US" dirty="0"/>
          </a:p>
        </p:txBody>
      </p:sp>
      <p:sp>
        <p:nvSpPr>
          <p:cNvPr id="3" name="Title 2"/>
          <p:cNvSpPr>
            <a:spLocks noGrp="1"/>
          </p:cNvSpPr>
          <p:nvPr>
            <p:ph type="title"/>
          </p:nvPr>
        </p:nvSpPr>
        <p:spPr/>
        <p:txBody>
          <a:bodyPr/>
          <a:lstStyle/>
          <a:p>
            <a:r>
              <a:rPr lang="en-US" dirty="0" smtClean="0"/>
              <a:t>Perspectives from the industry</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16" y="2887423"/>
            <a:ext cx="2781302" cy="1859508"/>
          </a:xfrm>
          <a:prstGeom prst="rect">
            <a:avLst/>
          </a:prstGeom>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914" y="2362200"/>
            <a:ext cx="5649686" cy="3768341"/>
          </a:xfrm>
          <a:prstGeom prst="rect">
            <a:avLst/>
          </a:prstGeom>
        </p:spPr>
      </p:pic>
    </p:spTree>
    <p:extLst>
      <p:ext uri="{BB962C8B-B14F-4D97-AF65-F5344CB8AC3E}">
        <p14:creationId xmlns:p14="http://schemas.microsoft.com/office/powerpoint/2010/main" val="3193802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371" y="3730019"/>
            <a:ext cx="8839200" cy="1295401"/>
          </a:xfrm>
        </p:spPr>
        <p:txBody>
          <a:bodyPr>
            <a:normAutofit fontScale="92500" lnSpcReduction="10000"/>
          </a:bodyPr>
          <a:lstStyle/>
          <a:p>
            <a:pPr marL="457200" indent="-457200" algn="l">
              <a:buFont typeface="Wingdings" panose="05000000000000000000" pitchFamily="2" charset="2"/>
              <a:buChar char="ü"/>
            </a:pPr>
            <a:r>
              <a:rPr lang="en-US" dirty="0"/>
              <a:t>C</a:t>
            </a:r>
            <a:r>
              <a:rPr lang="en-US" dirty="0" smtClean="0"/>
              <a:t>areer assessment and counseling</a:t>
            </a:r>
          </a:p>
          <a:p>
            <a:pPr marL="457200" indent="-457200" algn="l">
              <a:buFont typeface="Wingdings" panose="05000000000000000000" pitchFamily="2" charset="2"/>
              <a:buChar char="ü"/>
            </a:pPr>
            <a:r>
              <a:rPr lang="en-US" dirty="0" smtClean="0"/>
              <a:t>Internship Studies &amp; Co-op Work Experience Classes</a:t>
            </a:r>
          </a:p>
          <a:p>
            <a:pPr marL="457200" indent="-457200" algn="l">
              <a:buFont typeface="Wingdings" panose="05000000000000000000" pitchFamily="2" charset="2"/>
              <a:buChar char="ü"/>
            </a:pPr>
            <a:r>
              <a:rPr lang="en-US" dirty="0" smtClean="0"/>
              <a:t>Employment search preparation</a:t>
            </a:r>
            <a:r>
              <a:rPr lang="en-US" dirty="0"/>
              <a:t> </a:t>
            </a:r>
            <a:r>
              <a:rPr lang="en-US" dirty="0" smtClean="0"/>
              <a:t>– on and off campus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1000" cy="296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533400" y="1905000"/>
            <a:ext cx="7772400" cy="1829761"/>
          </a:xfrm>
        </p:spPr>
        <p:txBody>
          <a:bodyPr/>
          <a:lstStyle/>
          <a:p>
            <a:r>
              <a:rPr lang="en-US" dirty="0" smtClean="0"/>
              <a:t>MiraCosta Career Center</a:t>
            </a:r>
            <a:endParaRPr lang="en-US" dirty="0"/>
          </a:p>
        </p:txBody>
      </p:sp>
      <p:sp>
        <p:nvSpPr>
          <p:cNvPr id="6" name="Subtitle 2"/>
          <p:cNvSpPr txBox="1">
            <a:spLocks/>
          </p:cNvSpPr>
          <p:nvPr/>
        </p:nvSpPr>
        <p:spPr>
          <a:xfrm>
            <a:off x="250371" y="6019800"/>
            <a:ext cx="8597900" cy="685800"/>
          </a:xfrm>
          <a:prstGeom prst="rect">
            <a:avLst/>
          </a:prstGeom>
        </p:spPr>
        <p:txBody>
          <a:bodyPr vert="horz" lIns="45720" rIns="45720">
            <a:normAutofit fontScale="925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US" dirty="0" smtClean="0"/>
              <a:t>760.795.6772  </a:t>
            </a:r>
            <a:r>
              <a:rPr lang="en-US" dirty="0" smtClean="0">
                <a:solidFill>
                  <a:schemeClr val="tx1"/>
                </a:solidFill>
                <a:hlinkClick r:id="rId4"/>
              </a:rPr>
              <a:t>www.miracosta.edu/careers</a:t>
            </a:r>
            <a:r>
              <a:rPr lang="en-US" dirty="0" smtClean="0">
                <a:solidFill>
                  <a:schemeClr val="tx1"/>
                </a:solidFill>
              </a:rPr>
              <a:t> </a:t>
            </a:r>
            <a:r>
              <a:rPr lang="en-US" dirty="0" smtClean="0"/>
              <a:t> OC4700</a:t>
            </a:r>
            <a:endParaRPr lang="en-US" dirty="0"/>
          </a:p>
        </p:txBody>
      </p:sp>
    </p:spTree>
    <p:extLst>
      <p:ext uri="{BB962C8B-B14F-4D97-AF65-F5344CB8AC3E}">
        <p14:creationId xmlns:p14="http://schemas.microsoft.com/office/powerpoint/2010/main" val="775459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fontScale="85000" lnSpcReduction="10000"/>
          </a:bodyPr>
          <a:lstStyle/>
          <a:p>
            <a:r>
              <a:rPr lang="en-US" b="1" dirty="0" smtClean="0">
                <a:solidFill>
                  <a:schemeClr val="accent1"/>
                </a:solidFill>
              </a:rPr>
              <a:t>All</a:t>
            </a:r>
            <a:r>
              <a:rPr lang="en-US" b="1" dirty="0" smtClean="0"/>
              <a:t> </a:t>
            </a:r>
            <a:r>
              <a:rPr lang="en-US" dirty="0" smtClean="0"/>
              <a:t>students hoping to complete an internship at MiraCosta need to complete </a:t>
            </a:r>
            <a:r>
              <a:rPr lang="en-US" b="1" dirty="0" smtClean="0"/>
              <a:t>three critical steps</a:t>
            </a:r>
            <a:r>
              <a:rPr lang="en-US" dirty="0" smtClean="0"/>
              <a:t>:</a:t>
            </a:r>
          </a:p>
          <a:p>
            <a:pPr marL="624078" indent="-514350">
              <a:buFont typeface="+mj-lt"/>
              <a:buAutoNum type="arabicPeriod"/>
            </a:pPr>
            <a:r>
              <a:rPr lang="en-US" dirty="0" smtClean="0"/>
              <a:t>Complete a class in your major</a:t>
            </a:r>
          </a:p>
          <a:p>
            <a:pPr marL="624078" indent="-514350">
              <a:buFont typeface="+mj-lt"/>
              <a:buAutoNum type="arabicPeriod"/>
            </a:pPr>
            <a:r>
              <a:rPr lang="en-US" dirty="0" smtClean="0"/>
              <a:t>Receive a recommendation from a MiraCosta Instructor in the discipline</a:t>
            </a:r>
          </a:p>
          <a:p>
            <a:pPr marL="624078" indent="-514350">
              <a:buFont typeface="+mj-lt"/>
              <a:buAutoNum type="arabicPeriod"/>
            </a:pPr>
            <a:r>
              <a:rPr lang="en-US" dirty="0" smtClean="0"/>
              <a:t>Have your resume approved by the Career Center </a:t>
            </a:r>
          </a:p>
          <a:p>
            <a:pPr marL="109728" indent="0">
              <a:buNone/>
            </a:pPr>
            <a:endParaRPr lang="en-US" dirty="0"/>
          </a:p>
          <a:p>
            <a:r>
              <a:rPr lang="en-US" dirty="0" smtClean="0"/>
              <a:t>Once you are approved you can view potential internships on JAIN and easily apply online</a:t>
            </a:r>
          </a:p>
          <a:p>
            <a:endParaRPr lang="en-US" dirty="0" smtClean="0"/>
          </a:p>
          <a:p>
            <a:r>
              <a:rPr lang="en-US" dirty="0" smtClean="0"/>
              <a:t>Potential Sites</a:t>
            </a:r>
          </a:p>
          <a:p>
            <a:pPr lvl="2"/>
            <a:r>
              <a:rPr lang="en-US" dirty="0" smtClean="0"/>
              <a:t>R&amp;D – STSI, Free Radical Technologies</a:t>
            </a:r>
          </a:p>
          <a:p>
            <a:pPr lvl="2"/>
            <a:r>
              <a:rPr lang="en-US" smtClean="0"/>
              <a:t>Mfr. </a:t>
            </a:r>
            <a:r>
              <a:rPr lang="en-US" dirty="0" smtClean="0"/>
              <a:t>– AG Scientific; Discussions with Genentech, Illumina</a:t>
            </a:r>
          </a:p>
          <a:p>
            <a:endParaRPr lang="en-US" dirty="0" smtClean="0"/>
          </a:p>
        </p:txBody>
      </p:sp>
      <p:sp>
        <p:nvSpPr>
          <p:cNvPr id="3" name="Title 2"/>
          <p:cNvSpPr>
            <a:spLocks noGrp="1"/>
          </p:cNvSpPr>
          <p:nvPr>
            <p:ph type="title"/>
          </p:nvPr>
        </p:nvSpPr>
        <p:spPr/>
        <p:txBody>
          <a:bodyPr/>
          <a:lstStyle/>
          <a:p>
            <a:r>
              <a:rPr lang="en-US" dirty="0" smtClean="0"/>
              <a:t>Internships </a:t>
            </a:r>
            <a:r>
              <a:rPr lang="en-US" sz="2400" dirty="0" smtClean="0">
                <a:sym typeface="Wingdings" panose="05000000000000000000" pitchFamily="2" charset="2"/>
              </a:rPr>
              <a:t></a:t>
            </a:r>
            <a:endParaRPr lang="en-US" sz="2400" dirty="0"/>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85800"/>
            <a:ext cx="4724400" cy="32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8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For our panelists?</a:t>
            </a:r>
          </a:p>
          <a:p>
            <a:r>
              <a:rPr lang="en-US" sz="3200" dirty="0" smtClean="0"/>
              <a:t>For the biotechnology faculty?</a:t>
            </a:r>
          </a:p>
          <a:p>
            <a:r>
              <a:rPr lang="en-US" sz="3200" dirty="0" smtClean="0"/>
              <a:t>For the career center faculty and staff?</a:t>
            </a:r>
          </a:p>
          <a:p>
            <a:r>
              <a:rPr lang="en-US" sz="3200" dirty="0" smtClean="0"/>
              <a:t>For our counselors?</a:t>
            </a:r>
          </a:p>
          <a:p>
            <a:endParaRPr lang="en-US" dirty="0"/>
          </a:p>
          <a:p>
            <a:r>
              <a:rPr lang="en-US" sz="4000" dirty="0" smtClean="0"/>
              <a:t>Ask away…….</a:t>
            </a:r>
            <a:endParaRPr lang="en-US" sz="4000" dirty="0"/>
          </a:p>
        </p:txBody>
      </p:sp>
      <p:sp>
        <p:nvSpPr>
          <p:cNvPr id="3" name="Title 2"/>
          <p:cNvSpPr>
            <a:spLocks noGrp="1"/>
          </p:cNvSpPr>
          <p:nvPr>
            <p:ph type="title"/>
          </p:nvPr>
        </p:nvSpPr>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541308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536" y="1752600"/>
            <a:ext cx="8458200" cy="4585871"/>
          </a:xfrm>
          <a:prstGeom prst="rect">
            <a:avLst/>
          </a:prstGeom>
          <a:noFill/>
        </p:spPr>
        <p:txBody>
          <a:bodyPr wrap="square" rtlCol="0">
            <a:spAutoFit/>
          </a:bodyPr>
          <a:lstStyle/>
          <a:p>
            <a:pPr algn="ctr"/>
            <a:r>
              <a:rPr lang="en-US" sz="4400" b="1" dirty="0" smtClean="0">
                <a:solidFill>
                  <a:schemeClr val="accent1"/>
                </a:solidFill>
              </a:rPr>
              <a:t>Thank you very much for coming!!!</a:t>
            </a:r>
          </a:p>
          <a:p>
            <a:r>
              <a:rPr lang="en-US" sz="2000" b="1" dirty="0" smtClean="0">
                <a:solidFill>
                  <a:schemeClr val="accent1"/>
                </a:solidFill>
              </a:rPr>
              <a:t>Biotechnology faculty:  Drs. Gail Baughman, </a:t>
            </a:r>
            <a:r>
              <a:rPr lang="en-US" sz="2000" b="1" dirty="0" err="1" smtClean="0">
                <a:solidFill>
                  <a:schemeClr val="accent1"/>
                </a:solidFill>
              </a:rPr>
              <a:t>Billyana</a:t>
            </a:r>
            <a:r>
              <a:rPr lang="en-US" sz="2000" b="1" dirty="0" smtClean="0">
                <a:solidFill>
                  <a:schemeClr val="accent1"/>
                </a:solidFill>
              </a:rPr>
              <a:t> </a:t>
            </a:r>
            <a:r>
              <a:rPr lang="en-US" sz="2000" b="1" dirty="0" err="1" smtClean="0">
                <a:solidFill>
                  <a:schemeClr val="accent1"/>
                </a:solidFill>
              </a:rPr>
              <a:t>Tsvetanonva</a:t>
            </a:r>
            <a:r>
              <a:rPr lang="en-US" sz="2000" b="1" dirty="0" smtClean="0">
                <a:solidFill>
                  <a:schemeClr val="accent1"/>
                </a:solidFill>
              </a:rPr>
              <a:t>, 	and Barbara </a:t>
            </a:r>
            <a:r>
              <a:rPr lang="en-US" sz="2000" b="1" dirty="0" err="1" smtClean="0">
                <a:solidFill>
                  <a:schemeClr val="accent1"/>
                </a:solidFill>
              </a:rPr>
              <a:t>Juncosa</a:t>
            </a:r>
            <a:endParaRPr lang="en-US" sz="2000" b="1" dirty="0" smtClean="0">
              <a:solidFill>
                <a:schemeClr val="accent1"/>
              </a:solidFill>
            </a:endParaRPr>
          </a:p>
          <a:p>
            <a:r>
              <a:rPr lang="en-US" sz="2000" b="1" smtClean="0">
                <a:solidFill>
                  <a:schemeClr val="accent1"/>
                </a:solidFill>
              </a:rPr>
              <a:t>The Career </a:t>
            </a:r>
            <a:r>
              <a:rPr lang="en-US" sz="2000" b="1" dirty="0">
                <a:solidFill>
                  <a:schemeClr val="accent1"/>
                </a:solidFill>
              </a:rPr>
              <a:t>C</a:t>
            </a:r>
            <a:r>
              <a:rPr lang="en-US" sz="2000" b="1" smtClean="0">
                <a:solidFill>
                  <a:schemeClr val="accent1"/>
                </a:solidFill>
              </a:rPr>
              <a:t>enter </a:t>
            </a:r>
            <a:r>
              <a:rPr lang="en-US" sz="2000" b="1" dirty="0" smtClean="0">
                <a:solidFill>
                  <a:schemeClr val="accent1"/>
                </a:solidFill>
              </a:rPr>
              <a:t>faculty and staff:  Donna Davis, </a:t>
            </a:r>
            <a:r>
              <a:rPr lang="en-US" sz="2000" b="1" dirty="0" err="1" smtClean="0">
                <a:solidFill>
                  <a:schemeClr val="accent1"/>
                </a:solidFill>
              </a:rPr>
              <a:t>Robbi</a:t>
            </a:r>
            <a:r>
              <a:rPr lang="en-US" sz="2000" b="1" dirty="0" smtClean="0">
                <a:solidFill>
                  <a:schemeClr val="accent1"/>
                </a:solidFill>
              </a:rPr>
              <a:t> Rosen, 	and</a:t>
            </a:r>
            <a:r>
              <a:rPr lang="en-US" sz="2000" b="1" dirty="0">
                <a:solidFill>
                  <a:schemeClr val="accent1"/>
                </a:solidFill>
              </a:rPr>
              <a:t> </a:t>
            </a:r>
            <a:r>
              <a:rPr lang="en-US" sz="2000" b="1" dirty="0" smtClean="0">
                <a:solidFill>
                  <a:schemeClr val="accent1"/>
                </a:solidFill>
              </a:rPr>
              <a:t>Nina Lovejoy</a:t>
            </a:r>
          </a:p>
          <a:p>
            <a:r>
              <a:rPr lang="en-US" sz="2000" b="1" dirty="0" smtClean="0">
                <a:solidFill>
                  <a:schemeClr val="accent1"/>
                </a:solidFill>
              </a:rPr>
              <a:t>Counseling faculty:  Hilda Gomez-Zinn</a:t>
            </a:r>
          </a:p>
          <a:p>
            <a:pPr algn="ctr"/>
            <a:endParaRPr lang="en-US" sz="2000" b="1" dirty="0" smtClean="0">
              <a:solidFill>
                <a:schemeClr val="accent1"/>
              </a:solidFill>
            </a:endParaRPr>
          </a:p>
          <a:p>
            <a:pPr algn="ctr"/>
            <a:r>
              <a:rPr lang="en-US" sz="2800" i="1" dirty="0" smtClean="0">
                <a:solidFill>
                  <a:schemeClr val="accent1"/>
                </a:solidFill>
              </a:rPr>
              <a:t>Please take this opportunity to have refreshments and meet our program panelists, college faculty and staff</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6444" y="228600"/>
            <a:ext cx="6120384" cy="1676400"/>
          </a:xfrm>
          <a:prstGeom prst="rect">
            <a:avLst/>
          </a:prstGeom>
        </p:spPr>
      </p:pic>
    </p:spTree>
    <p:extLst>
      <p:ext uri="{BB962C8B-B14F-4D97-AF65-F5344CB8AC3E}">
        <p14:creationId xmlns:p14="http://schemas.microsoft.com/office/powerpoint/2010/main" val="207144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i="1" dirty="0"/>
              <a:t>“Biotechnology is an expanding field devoted to improving human health through the </a:t>
            </a:r>
            <a:r>
              <a:rPr lang="en-US" sz="3600" b="1" i="1" dirty="0">
                <a:solidFill>
                  <a:schemeClr val="accent1"/>
                </a:solidFill>
              </a:rPr>
              <a:t>research, development, testing, manufacturing, and marketing of products </a:t>
            </a:r>
            <a:r>
              <a:rPr lang="en-US" sz="3600" b="1" i="1" dirty="0"/>
              <a:t>related to the biomedical and agricultural </a:t>
            </a:r>
            <a:r>
              <a:rPr lang="en-US" sz="3600" b="1" i="1" dirty="0" smtClean="0"/>
              <a:t>industries.” </a:t>
            </a:r>
            <a:endParaRPr lang="en-US" sz="3600" b="1" i="1" dirty="0"/>
          </a:p>
          <a:p>
            <a:endParaRPr lang="en-US" dirty="0"/>
          </a:p>
        </p:txBody>
      </p:sp>
      <p:sp>
        <p:nvSpPr>
          <p:cNvPr id="2" name="Title 1"/>
          <p:cNvSpPr>
            <a:spLocks noGrp="1"/>
          </p:cNvSpPr>
          <p:nvPr>
            <p:ph type="title"/>
          </p:nvPr>
        </p:nvSpPr>
        <p:spPr>
          <a:xfrm>
            <a:off x="457200" y="274638"/>
            <a:ext cx="4257136" cy="944562"/>
          </a:xfrm>
        </p:spPr>
        <p:txBody>
          <a:bodyPr/>
          <a:lstStyle/>
          <a:p>
            <a:r>
              <a:rPr lang="en-US" dirty="0" smtClean="0"/>
              <a:t>Biotechnology</a:t>
            </a:r>
            <a:endParaRPr lang="en-US" dirty="0"/>
          </a:p>
        </p:txBody>
      </p:sp>
    </p:spTree>
    <p:extLst>
      <p:ext uri="{BB962C8B-B14F-4D97-AF65-F5344CB8AC3E}">
        <p14:creationId xmlns:p14="http://schemas.microsoft.com/office/powerpoint/2010/main" val="275611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919472"/>
          </a:xfrm>
        </p:spPr>
        <p:txBody>
          <a:bodyPr>
            <a:normAutofit/>
          </a:bodyPr>
          <a:lstStyle/>
          <a:p>
            <a:r>
              <a:rPr lang="en-US" dirty="0" smtClean="0"/>
              <a:t>discovery or manufacture of new drugs, or tests/devices for diagnosing disease </a:t>
            </a:r>
          </a:p>
          <a:p>
            <a:r>
              <a:rPr lang="en-US" dirty="0" smtClean="0"/>
              <a:t>improvements to crops (e.g. disease resistance, nutritional quality, yield)</a:t>
            </a:r>
          </a:p>
          <a:p>
            <a:r>
              <a:rPr lang="en-US" dirty="0" smtClean="0"/>
              <a:t>alternatives to fossil fuels or reduction of environmental hazards</a:t>
            </a:r>
          </a:p>
          <a:p>
            <a:r>
              <a:rPr lang="en-US" dirty="0"/>
              <a:t>l</a:t>
            </a:r>
            <a:r>
              <a:rPr lang="en-US" dirty="0" smtClean="0"/>
              <a:t>ower cost, or increased availability, of critical drugs or treatments</a:t>
            </a:r>
          </a:p>
          <a:p>
            <a:r>
              <a:rPr lang="en-US" dirty="0" smtClean="0"/>
              <a:t>And much, much more</a:t>
            </a:r>
          </a:p>
          <a:p>
            <a:endParaRPr lang="en-US" dirty="0"/>
          </a:p>
        </p:txBody>
      </p:sp>
      <p:sp>
        <p:nvSpPr>
          <p:cNvPr id="3" name="Title 2"/>
          <p:cNvSpPr>
            <a:spLocks noGrp="1"/>
          </p:cNvSpPr>
          <p:nvPr>
            <p:ph type="title"/>
          </p:nvPr>
        </p:nvSpPr>
        <p:spPr>
          <a:xfrm>
            <a:off x="304800" y="274638"/>
            <a:ext cx="8839200" cy="1143000"/>
          </a:xfrm>
        </p:spPr>
        <p:txBody>
          <a:bodyPr>
            <a:normAutofit fontScale="90000"/>
          </a:bodyPr>
          <a:lstStyle/>
          <a:p>
            <a:r>
              <a:rPr lang="en-US" dirty="0" smtClean="0"/>
              <a:t>What does that mean?  It means that the work you do could result in:</a:t>
            </a:r>
            <a:endParaRPr lang="en-US" dirty="0"/>
          </a:p>
        </p:txBody>
      </p:sp>
    </p:spTree>
    <p:extLst>
      <p:ext uri="{BB962C8B-B14F-4D97-AF65-F5344CB8AC3E}">
        <p14:creationId xmlns:p14="http://schemas.microsoft.com/office/powerpoint/2010/main" val="399685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5410200"/>
          </a:xfrm>
        </p:spPr>
        <p:txBody>
          <a:bodyPr>
            <a:normAutofit/>
          </a:bodyPr>
          <a:lstStyle/>
          <a:p>
            <a:r>
              <a:rPr lang="en-US" sz="2400" dirty="0" smtClean="0"/>
              <a:t>San Diego region </a:t>
            </a:r>
            <a:r>
              <a:rPr lang="en-US" sz="2400" dirty="0"/>
              <a:t>is home to more than 1,100 life sciences companies and more than 80 independent and university-affiliated research </a:t>
            </a:r>
            <a:r>
              <a:rPr lang="en-US" sz="2400" dirty="0" smtClean="0"/>
              <a:t>institutes</a:t>
            </a:r>
          </a:p>
          <a:p>
            <a:pPr marL="109728" indent="0">
              <a:buNone/>
            </a:pPr>
            <a:r>
              <a:rPr lang="en-US" sz="2400" dirty="0" smtClean="0"/>
              <a:t> </a:t>
            </a:r>
          </a:p>
          <a:p>
            <a:r>
              <a:rPr lang="en-US" sz="2400" dirty="0" smtClean="0"/>
              <a:t>Employment Numbers: In </a:t>
            </a:r>
            <a:r>
              <a:rPr lang="en-US" sz="2400" dirty="0"/>
              <a:t>2014, life sciences accounted for 35,300 jobs in the San Diego </a:t>
            </a:r>
            <a:r>
              <a:rPr lang="en-US" sz="2400" dirty="0" smtClean="0"/>
              <a:t>region</a:t>
            </a:r>
          </a:p>
          <a:p>
            <a:pPr marL="109728" indent="0">
              <a:buNone/>
            </a:pPr>
            <a:r>
              <a:rPr lang="en-US" sz="2400" dirty="0" smtClean="0"/>
              <a:t> </a:t>
            </a:r>
          </a:p>
          <a:p>
            <a:r>
              <a:rPr lang="en-US" sz="2400" dirty="0" smtClean="0"/>
              <a:t>Key </a:t>
            </a:r>
            <a:r>
              <a:rPr lang="en-US" sz="2400" dirty="0"/>
              <a:t>companies </a:t>
            </a:r>
          </a:p>
          <a:p>
            <a:pPr lvl="1"/>
            <a:r>
              <a:rPr lang="en-US" sz="2000" dirty="0" smtClean="0"/>
              <a:t>ALMA </a:t>
            </a:r>
            <a:r>
              <a:rPr lang="en-US" sz="2000" dirty="0"/>
              <a:t>Life Sciences  </a:t>
            </a:r>
            <a:r>
              <a:rPr lang="en-US" sz="2000" dirty="0" smtClean="0"/>
              <a:t>   BD             Eli Lilly           Genentech  </a:t>
            </a:r>
            <a:r>
              <a:rPr lang="en-US" sz="2000" dirty="0"/>
              <a:t>GlaxoSmithKline </a:t>
            </a:r>
            <a:r>
              <a:rPr lang="en-US" sz="2000" dirty="0" smtClean="0"/>
              <a:t>	        Illumina     Pfizer             </a:t>
            </a:r>
            <a:r>
              <a:rPr lang="en-US" sz="2000" dirty="0" err="1" smtClean="0"/>
              <a:t>ResMed</a:t>
            </a:r>
            <a:endParaRPr lang="en-US" sz="2000" dirty="0" smtClean="0"/>
          </a:p>
          <a:p>
            <a:pPr marL="393192" lvl="1" indent="0">
              <a:buNone/>
            </a:pPr>
            <a:r>
              <a:rPr lang="en-US" sz="2000" dirty="0"/>
              <a:t> </a:t>
            </a:r>
            <a:r>
              <a:rPr lang="en-US" sz="2000" dirty="0" smtClean="0"/>
              <a:t>  </a:t>
            </a:r>
            <a:r>
              <a:rPr lang="en-US" sz="2000" dirty="0" err="1" smtClean="0"/>
              <a:t>Thermo</a:t>
            </a:r>
            <a:r>
              <a:rPr lang="en-US" sz="2000" dirty="0" smtClean="0"/>
              <a:t> </a:t>
            </a:r>
            <a:r>
              <a:rPr lang="en-US" sz="2000" dirty="0"/>
              <a:t>Fisher </a:t>
            </a:r>
            <a:r>
              <a:rPr lang="en-US" sz="2000" dirty="0" smtClean="0"/>
              <a:t>           Takeda      Human </a:t>
            </a:r>
            <a:r>
              <a:rPr lang="en-US" sz="2000" dirty="0"/>
              <a:t>Longevity </a:t>
            </a:r>
            <a:r>
              <a:rPr lang="en-US" sz="2000" dirty="0" err="1"/>
              <a:t>Inc</a:t>
            </a:r>
            <a:r>
              <a:rPr lang="en-US" sz="2000" dirty="0"/>
              <a:t> </a:t>
            </a:r>
            <a:endParaRPr lang="en-US" sz="2000" dirty="0" smtClean="0"/>
          </a:p>
          <a:p>
            <a:pPr marL="393192" lvl="1" indent="0">
              <a:buNone/>
            </a:pPr>
            <a:endParaRPr lang="en-US" sz="2000" dirty="0"/>
          </a:p>
          <a:p>
            <a:pPr marL="393192" lvl="1" indent="0">
              <a:buNone/>
            </a:pPr>
            <a:r>
              <a:rPr lang="en-US" sz="2000" dirty="0" smtClean="0"/>
              <a:t> </a:t>
            </a:r>
            <a:r>
              <a:rPr lang="en-US" sz="2000" i="1" dirty="0" smtClean="0">
                <a:hlinkClick r:id="rId2"/>
              </a:rPr>
              <a:t>http</a:t>
            </a:r>
            <a:r>
              <a:rPr lang="en-US" sz="2000" i="1" dirty="0">
                <a:hlinkClick r:id="rId2"/>
              </a:rPr>
              <a:t>://www.sandiegobusiness.org/our-economy/</a:t>
            </a:r>
            <a:r>
              <a:rPr lang="en-US" sz="2000" i="1" dirty="0" smtClean="0">
                <a:hlinkClick r:id="rId2"/>
              </a:rPr>
              <a:t>lifescience</a:t>
            </a:r>
            <a:endParaRPr lang="en-US" sz="2000" i="1" dirty="0"/>
          </a:p>
          <a:p>
            <a:endParaRPr lang="en-US" sz="2400" i="1" dirty="0"/>
          </a:p>
          <a:p>
            <a:endParaRPr lang="en-US" sz="2400" i="1" dirty="0"/>
          </a:p>
        </p:txBody>
      </p:sp>
      <p:sp>
        <p:nvSpPr>
          <p:cNvPr id="3" name="Title 2"/>
          <p:cNvSpPr>
            <a:spLocks noGrp="1"/>
          </p:cNvSpPr>
          <p:nvPr>
            <p:ph type="title"/>
          </p:nvPr>
        </p:nvSpPr>
        <p:spPr>
          <a:xfrm>
            <a:off x="457200" y="274638"/>
            <a:ext cx="8229600" cy="792162"/>
          </a:xfrm>
        </p:spPr>
        <p:txBody>
          <a:bodyPr/>
          <a:lstStyle/>
          <a:p>
            <a:r>
              <a:rPr lang="en-US" dirty="0" smtClean="0"/>
              <a:t>The industry</a:t>
            </a:r>
            <a:endParaRPr lang="en-US" dirty="0"/>
          </a:p>
        </p:txBody>
      </p:sp>
    </p:spTree>
    <p:extLst>
      <p:ext uri="{BB962C8B-B14F-4D97-AF65-F5344CB8AC3E}">
        <p14:creationId xmlns:p14="http://schemas.microsoft.com/office/powerpoint/2010/main" val="371138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Therapeutics:  Genentech</a:t>
            </a:r>
          </a:p>
          <a:p>
            <a:pPr marL="109728" indent="0">
              <a:buNone/>
            </a:pPr>
            <a:r>
              <a:rPr lang="en-US" dirty="0" smtClean="0"/>
              <a:t>Diagnostics:  </a:t>
            </a:r>
            <a:r>
              <a:rPr lang="en-US" dirty="0" err="1" smtClean="0"/>
              <a:t>GenMark</a:t>
            </a:r>
            <a:r>
              <a:rPr lang="en-US" dirty="0" smtClean="0"/>
              <a:t> </a:t>
            </a:r>
          </a:p>
          <a:p>
            <a:pPr marL="109728" indent="0">
              <a:buNone/>
            </a:pPr>
            <a:r>
              <a:rPr lang="en-US" dirty="0" smtClean="0"/>
              <a:t>Health Monitoring Services:  </a:t>
            </a:r>
            <a:r>
              <a:rPr lang="en-US" dirty="0" err="1" smtClean="0"/>
              <a:t>Serametrix</a:t>
            </a:r>
            <a:r>
              <a:rPr lang="en-US" dirty="0" smtClean="0"/>
              <a:t> </a:t>
            </a:r>
          </a:p>
          <a:p>
            <a:pPr marL="109728" indent="0">
              <a:buNone/>
            </a:pPr>
            <a:r>
              <a:rPr lang="en-US" dirty="0" smtClean="0"/>
              <a:t>Agricultural:  Rancho Tissue Technologies</a:t>
            </a:r>
          </a:p>
          <a:p>
            <a:pPr marL="109728" indent="0">
              <a:buNone/>
            </a:pPr>
            <a:r>
              <a:rPr lang="en-US" dirty="0" smtClean="0"/>
              <a:t>Industrial:  </a:t>
            </a:r>
            <a:r>
              <a:rPr lang="en-US" dirty="0" err="1" smtClean="0"/>
              <a:t>Verdezyne</a:t>
            </a:r>
            <a:r>
              <a:rPr lang="en-US" dirty="0" smtClean="0"/>
              <a:t> </a:t>
            </a:r>
          </a:p>
          <a:p>
            <a:pPr marL="109728" indent="0">
              <a:buNone/>
            </a:pPr>
            <a:r>
              <a:rPr lang="en-US" dirty="0" smtClean="0"/>
              <a:t>Suppliers:  </a:t>
            </a:r>
            <a:r>
              <a:rPr lang="en-US" dirty="0" err="1" smtClean="0"/>
              <a:t>ThermoFisher</a:t>
            </a:r>
            <a:r>
              <a:rPr lang="en-US" dirty="0" smtClean="0"/>
              <a:t> </a:t>
            </a:r>
          </a:p>
          <a:p>
            <a:endParaRPr lang="en-US" dirty="0" smtClean="0"/>
          </a:p>
        </p:txBody>
      </p:sp>
      <p:sp>
        <p:nvSpPr>
          <p:cNvPr id="3" name="Title 2"/>
          <p:cNvSpPr>
            <a:spLocks noGrp="1"/>
          </p:cNvSpPr>
          <p:nvPr>
            <p:ph type="title"/>
          </p:nvPr>
        </p:nvSpPr>
        <p:spPr>
          <a:xfrm>
            <a:off x="338136" y="204745"/>
            <a:ext cx="8534401" cy="944562"/>
          </a:xfrm>
        </p:spPr>
        <p:txBody>
          <a:bodyPr>
            <a:normAutofit fontScale="90000"/>
          </a:bodyPr>
          <a:lstStyle/>
          <a:p>
            <a:r>
              <a:rPr lang="en-US" dirty="0" smtClean="0"/>
              <a:t>North County companies are diverse</a:t>
            </a:r>
            <a:endParaRPr lang="en-US" dirty="0"/>
          </a:p>
        </p:txBody>
      </p:sp>
      <p:pic>
        <p:nvPicPr>
          <p:cNvPr id="4" name="Picture 2" descr="http://1.bp.blogspot.com/-B1MKuJmPZpw/TeADWdmlPvI/AAAAAAAABXA/m8NfiNog1qs/s1600/Avastin+Rx.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2368" y="1066800"/>
            <a:ext cx="3863664"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http://www.genoptix.com/images/pds_bann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5334000"/>
            <a:ext cx="688657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aborator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81535" y="3342965"/>
            <a:ext cx="1484497" cy="1789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6" descr="https://twimg0-a.akamaihd.net/profile_images/1162003343/DNA_Invitrogen_Red_Box.jpg"/>
          <p:cNvPicPr>
            <a:picLocks noChangeAspect="1" noChangeArrowheads="1"/>
          </p:cNvPicPr>
          <p:nvPr/>
        </p:nvPicPr>
        <p:blipFill rotWithShape="1">
          <a:blip r:embed="rId5">
            <a:extLst>
              <a:ext uri="{28A0092B-C50C-407E-A947-70E740481C1C}">
                <a14:useLocalDpi xmlns:a14="http://schemas.microsoft.com/office/drawing/2010/main"/>
              </a:ext>
            </a:extLst>
          </a:blip>
          <a:srcRect l="8927" t="17204" r="9473" b="11828"/>
          <a:stretch/>
        </p:blipFill>
        <p:spPr bwMode="auto">
          <a:xfrm>
            <a:off x="235984" y="4430233"/>
            <a:ext cx="2171711" cy="1405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Gail\AppData\Local\Temp\SNAGHTML5c2659a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2368" y="3638600"/>
            <a:ext cx="1697230" cy="119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3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t>The biotechnology pipeline:</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8187198"/>
              </p:ext>
            </p:extLst>
          </p:nvPr>
        </p:nvGraphicFramePr>
        <p:xfrm>
          <a:off x="457200" y="8382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595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t>Where do you fit in?</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2078922276"/>
              </p:ext>
            </p:extLst>
          </p:nvPr>
        </p:nvGraphicFramePr>
        <p:xfrm>
          <a:off x="451022" y="5334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85800" y="4676001"/>
            <a:ext cx="1905000" cy="1200329"/>
          </a:xfrm>
          <a:prstGeom prst="rect">
            <a:avLst/>
          </a:prstGeom>
          <a:noFill/>
        </p:spPr>
        <p:txBody>
          <a:bodyPr wrap="square" rtlCol="0">
            <a:spAutoFit/>
          </a:bodyPr>
          <a:lstStyle/>
          <a:p>
            <a:r>
              <a:rPr lang="en-US" dirty="0" smtClean="0"/>
              <a:t>Bench-level, trial and error, “discovery,” publications</a:t>
            </a:r>
            <a:endParaRPr lang="en-US" dirty="0"/>
          </a:p>
        </p:txBody>
      </p:sp>
      <p:sp>
        <p:nvSpPr>
          <p:cNvPr id="3" name="TextBox 2"/>
          <p:cNvSpPr txBox="1"/>
          <p:nvPr/>
        </p:nvSpPr>
        <p:spPr>
          <a:xfrm>
            <a:off x="3657600" y="4572000"/>
            <a:ext cx="2286000" cy="1754326"/>
          </a:xfrm>
          <a:prstGeom prst="rect">
            <a:avLst/>
          </a:prstGeom>
          <a:noFill/>
        </p:spPr>
        <p:txBody>
          <a:bodyPr wrap="square" rtlCol="0">
            <a:spAutoFit/>
          </a:bodyPr>
          <a:lstStyle/>
          <a:p>
            <a:r>
              <a:rPr lang="en-US" dirty="0" smtClean="0"/>
              <a:t>Determining feasibility; interface between research and production; interdisciplinary</a:t>
            </a:r>
            <a:endParaRPr lang="en-US" dirty="0"/>
          </a:p>
        </p:txBody>
      </p:sp>
      <p:sp>
        <p:nvSpPr>
          <p:cNvPr id="4" name="TextBox 3"/>
          <p:cNvSpPr txBox="1"/>
          <p:nvPr/>
        </p:nvSpPr>
        <p:spPr>
          <a:xfrm>
            <a:off x="6705600" y="4724400"/>
            <a:ext cx="2286000" cy="1477328"/>
          </a:xfrm>
          <a:prstGeom prst="rect">
            <a:avLst/>
          </a:prstGeom>
          <a:noFill/>
        </p:spPr>
        <p:txBody>
          <a:bodyPr wrap="square" rtlCol="0">
            <a:spAutoFit/>
          </a:bodyPr>
          <a:lstStyle/>
          <a:p>
            <a:r>
              <a:rPr lang="en-US" dirty="0" smtClean="0"/>
              <a:t>Large (manufacturing) scale; regulated, team-based, standardized </a:t>
            </a:r>
            <a:endParaRPr lang="en-US" dirty="0"/>
          </a:p>
        </p:txBody>
      </p:sp>
    </p:spTree>
    <p:extLst>
      <p:ext uri="{BB962C8B-B14F-4D97-AF65-F5344CB8AC3E}">
        <p14:creationId xmlns:p14="http://schemas.microsoft.com/office/powerpoint/2010/main" val="176681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to get there…training for a career in Biotechnology</a:t>
            </a:r>
            <a:endParaRPr lang="en-US" dirty="0"/>
          </a:p>
        </p:txBody>
      </p:sp>
      <p:pic>
        <p:nvPicPr>
          <p:cNvPr id="1026" name="Picture 2" descr="http://hub.miracosta.edu/biomfg/images/workforce-nee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019550"/>
            <a:ext cx="434671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ub.miracosta.edu/biomfg/images/program_bann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43049"/>
            <a:ext cx="88011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16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564</TotalTime>
  <Words>1135</Words>
  <Application>Microsoft Office PowerPoint</Application>
  <PresentationFormat>On-screen Show (4:3)</PresentationFormat>
  <Paragraphs>168</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Careers in Biotechnology</vt:lpstr>
      <vt:lpstr>Outline of this presentation</vt:lpstr>
      <vt:lpstr>Biotechnology</vt:lpstr>
      <vt:lpstr>What does that mean?  It means that the work you do could result in:</vt:lpstr>
      <vt:lpstr>The industry</vt:lpstr>
      <vt:lpstr>North County companies are diverse</vt:lpstr>
      <vt:lpstr>The biotechnology pipeline:</vt:lpstr>
      <vt:lpstr>Where do you fit in?</vt:lpstr>
      <vt:lpstr>How to get there…training for a career in Biotechnology</vt:lpstr>
      <vt:lpstr>Current programs:</vt:lpstr>
      <vt:lpstr>Fall 2017</vt:lpstr>
      <vt:lpstr>Where to start..</vt:lpstr>
      <vt:lpstr>Then, investigate the field of biotechnology:</vt:lpstr>
      <vt:lpstr>Define your focus:    R&amp;D or Manufacturing???</vt:lpstr>
      <vt:lpstr>If R&amp;D is your goal/focus:</vt:lpstr>
      <vt:lpstr>If manufacturing is your goal/focus:</vt:lpstr>
      <vt:lpstr>Biomanufacturing Careers</vt:lpstr>
      <vt:lpstr>How to apply for the bachelor’s degree program in biomanufacturing</vt:lpstr>
      <vt:lpstr>For more information:</vt:lpstr>
      <vt:lpstr>Perspectives from the industry</vt:lpstr>
      <vt:lpstr>MiraCosta Career Center</vt:lpstr>
      <vt:lpstr>Internships </vt:lpstr>
      <vt:lpstr>Questions?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Update</dc:title>
  <dc:creator>Gail</dc:creator>
  <cp:lastModifiedBy>Gail</cp:lastModifiedBy>
  <cp:revision>64</cp:revision>
  <dcterms:created xsi:type="dcterms:W3CDTF">2016-09-26T14:34:34Z</dcterms:created>
  <dcterms:modified xsi:type="dcterms:W3CDTF">2017-10-19T16:59:33Z</dcterms:modified>
</cp:coreProperties>
</file>